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</p:sldIdLst>
  <p:sldSz cy="6858000" cx="121920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82" roundtripDataSignature="AMtx7miWkUaVkT3q3q/jwZBVBZRp41Xu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7913E6-B5D0-45C0-91E8-88CA54453FBA}">
  <a:tblStyle styleId="{737913E6-B5D0-45C0-91E8-88CA54453FB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82" Type="http://customschemas.google.com/relationships/presentationmetadata" Target="metadata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1" y="0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427" y="0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1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Please retain proper attribution, including the reference to ai.berkeley.edu.  Thanks!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0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38" name="Google Shape;338;p10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0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1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45" name="Google Shape;345;p11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1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2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3" name="Google Shape;373;p12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2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3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0" name="Google Shape;380;p13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3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4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7" name="Google Shape;387;p14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4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5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5" name="Google Shape;395;p15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5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12" name="Google Shape;412;p16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6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17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A* expanded 8100 ; Path cost = 33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UCS expanded 25263 . Path cost = 33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Greedy expanded 10 . Path cost = 41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[0, 7, 5, 3, 2, 1, 4, 6]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(7, 0, 5, 3, 2, 1, 4, 6)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(6, 4, 1, 2, 3, 5, 0, 7)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(3, 2, 1, 4, 6, 5, 0, 7)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(1, 2, 3, 4, 6, 5, 0, 7)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(5, 6, 4, 3, 2, 1, 0, 7)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(6, 5, 4, 3, 2, 1, 0, 7)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(0, 1, 2, 3, 4, 5, 6, 7)</a:t>
            </a:r>
            <a:endParaRPr/>
          </a:p>
        </p:txBody>
      </p:sp>
      <p:sp>
        <p:nvSpPr>
          <p:cNvPr id="423" name="Google Shape;423;p17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8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23" name="Google Shape;523;p18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18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9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31" name="Google Shape;531;p19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19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0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41" name="Google Shape;541;p20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0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1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5" name="Google Shape;555;p21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1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2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80" name="Google Shape;580;p22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2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3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87" name="Google Shape;587;p23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3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4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94" name="Google Shape;594;p24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4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5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2" name="Google Shape;602;p25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Notes: these images licensed from iStockphoto for UC Berkeley use.</a:t>
            </a:r>
            <a:endParaRPr/>
          </a:p>
        </p:txBody>
      </p:sp>
      <p:sp>
        <p:nvSpPr>
          <p:cNvPr id="603" name="Google Shape;603;p25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6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26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6" name="Google Shape;616;p26:notes"/>
          <p:cNvSpPr txBox="1"/>
          <p:nvPr>
            <p:ph idx="1" type="body"/>
          </p:nvPr>
        </p:nvSpPr>
        <p:spPr>
          <a:xfrm>
            <a:off x="974924" y="4561576"/>
            <a:ext cx="5365352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7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90" name="Google Shape;690;p27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7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8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13" name="Google Shape;713;p28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28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29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32" name="Google Shape;732;p29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29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0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40" name="Google Shape;740;p30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0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1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51" name="Google Shape;751;p31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31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2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71" name="Google Shape;771;p32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32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3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79" name="Google Shape;779;p33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33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4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95" name="Google Shape;795;p34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34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35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22" name="Google Shape;822;p35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35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6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47" name="Google Shape;847;p36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36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37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9" name="Google Shape;869;p37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37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38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76" name="Google Shape;876;p38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38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9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3" name="Google Shape;903;p39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39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40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22" name="Google Shape;922;p40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40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1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29" name="Google Shape;929;p41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1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42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36" name="Google Shape;936;p42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2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43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43" name="Google Shape;943;p43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3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4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50" name="Google Shape;950;p44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4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5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62" name="Google Shape;962;p45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5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46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69" name="Google Shape;969;p46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6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47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77" name="Google Shape;977;p47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48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84" name="Google Shape;984;p48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Breadth First Search (BFS)</a:t>
            </a:r>
            <a:endParaRPr/>
          </a:p>
        </p:txBody>
      </p:sp>
      <p:sp>
        <p:nvSpPr>
          <p:cNvPr id="985" name="Google Shape;985;p48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11159f122d6_0_119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91" name="Google Shape;991;g11159f122d6_0_119:notes"/>
          <p:cNvSpPr txBox="1"/>
          <p:nvPr>
            <p:ph idx="1" type="body"/>
          </p:nvPr>
        </p:nvSpPr>
        <p:spPr>
          <a:xfrm>
            <a:off x="731194" y="4561576"/>
            <a:ext cx="5852700" cy="43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Depth First Search (DFS)</a:t>
            </a:r>
            <a:endParaRPr/>
          </a:p>
        </p:txBody>
      </p:sp>
      <p:sp>
        <p:nvSpPr>
          <p:cNvPr id="992" name="Google Shape;992;g11159f122d6_0_119:notes"/>
          <p:cNvSpPr txBox="1"/>
          <p:nvPr>
            <p:ph idx="12" type="sldNum"/>
          </p:nvPr>
        </p:nvSpPr>
        <p:spPr>
          <a:xfrm>
            <a:off x="4143427" y="9120172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Gates, W. and Papadimitriou, C., "Bounds for Sorting by Prefix Reversal.", Discrete Mathematics. 27, 47-57, 1979.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1159f122d6_0_125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98" name="Google Shape;998;g11159f122d6_0_125:notes"/>
          <p:cNvSpPr txBox="1"/>
          <p:nvPr>
            <p:ph idx="1" type="body"/>
          </p:nvPr>
        </p:nvSpPr>
        <p:spPr>
          <a:xfrm>
            <a:off x="731194" y="4561576"/>
            <a:ext cx="5852700" cy="43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Uniform Cost Search (UCS)</a:t>
            </a:r>
            <a:endParaRPr/>
          </a:p>
        </p:txBody>
      </p:sp>
      <p:sp>
        <p:nvSpPr>
          <p:cNvPr id="999" name="Google Shape;999;g11159f122d6_0_125:notes"/>
          <p:cNvSpPr txBox="1"/>
          <p:nvPr>
            <p:ph idx="12" type="sldNum"/>
          </p:nvPr>
        </p:nvSpPr>
        <p:spPr>
          <a:xfrm>
            <a:off x="4143427" y="9120172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1159f122d6_0_130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05" name="Google Shape;1005;g11159f122d6_0_130:notes"/>
          <p:cNvSpPr txBox="1"/>
          <p:nvPr>
            <p:ph idx="1" type="body"/>
          </p:nvPr>
        </p:nvSpPr>
        <p:spPr>
          <a:xfrm>
            <a:off x="731194" y="4561576"/>
            <a:ext cx="5852700" cy="43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Greedy</a:t>
            </a:r>
            <a:endParaRPr/>
          </a:p>
        </p:txBody>
      </p:sp>
      <p:sp>
        <p:nvSpPr>
          <p:cNvPr id="1006" name="Google Shape;1006;g11159f122d6_0_130:notes"/>
          <p:cNvSpPr txBox="1"/>
          <p:nvPr>
            <p:ph idx="12" type="sldNum"/>
          </p:nvPr>
        </p:nvSpPr>
        <p:spPr>
          <a:xfrm>
            <a:off x="4143427" y="9120172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1159f122d6_0_137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12" name="Google Shape;1012;g11159f122d6_0_137:notes"/>
          <p:cNvSpPr txBox="1"/>
          <p:nvPr>
            <p:ph idx="1" type="body"/>
          </p:nvPr>
        </p:nvSpPr>
        <p:spPr>
          <a:xfrm>
            <a:off x="731194" y="4561576"/>
            <a:ext cx="5852700" cy="43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Astar</a:t>
            </a:r>
            <a:endParaRPr/>
          </a:p>
        </p:txBody>
      </p:sp>
      <p:sp>
        <p:nvSpPr>
          <p:cNvPr id="1013" name="Google Shape;1013;g11159f122d6_0_137:notes"/>
          <p:cNvSpPr txBox="1"/>
          <p:nvPr>
            <p:ph idx="12" type="sldNum"/>
          </p:nvPr>
        </p:nvSpPr>
        <p:spPr>
          <a:xfrm>
            <a:off x="4143427" y="9120172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49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19" name="Google Shape;1019;p49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49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0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27" name="Google Shape;1027;p50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50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51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43" name="Google Shape;1043;p51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turns out there are 9!/2 = 181,400 reachable states in an 8-puzzle, so a search can easily keep them all in memory.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(But for the 15-puzzel, there are 16!/2 &gt; 10 trillion states, so the search state will need the help of a good admissible heuristic function.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1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2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58" name="Google Shape;1058;p52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2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53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73" name="Google Shape;1073;p53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It's admissible because the cost of moving a piece to its goal is more than manhattan distance because in reality you can't just ignore the other puzzle pieces.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h(start) = 3 + 1 + 2 + ... = 18 because 1 must move a (manhattan) distance of 3 to reach its goal position, 2 must move a distance of 1, 3 a distance of 2, 4 a distance of 2,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53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4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86" name="Google Shape;1086;p54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54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55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94" name="Google Shape;1094;p55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55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p6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Gates, W. and Papadimitriou, C., "Bounds for Sorting by Prefix Reversal.", Discrete Mathematics. 27, 47-57, 1979.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6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56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1" name="Google Shape;1101;p56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zero heuristic is UCS.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top of the semilattice is the exact cost to the goal, which is rarely </a:t>
            </a:r>
            <a:r>
              <a:rPr lang="en-US"/>
              <a:t>achieved</a:t>
            </a:r>
            <a:r>
              <a:rPr lang="en-US"/>
              <a:t>.</a:t>
            </a:r>
            <a:endParaRPr/>
          </a:p>
        </p:txBody>
      </p:sp>
      <p:sp>
        <p:nvSpPr>
          <p:cNvPr id="1102" name="Google Shape;1102;p56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7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23" name="Google Shape;1123;p57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57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58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31" name="Google Shape;1131;p58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subtrees are identical.  A lot of repetitions, can grow exponentially.</a:t>
            </a:r>
            <a:endParaRPr/>
          </a:p>
        </p:txBody>
      </p:sp>
      <p:sp>
        <p:nvSpPr>
          <p:cNvPr id="1132" name="Google Shape;1132;p58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59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44" name="Google Shape;1144;p59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Notice the </a:t>
            </a:r>
            <a:r>
              <a:rPr lang="en-US"/>
              <a:t>subtree below the first e is the same as the subtree below the second 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Expanding the circled nodes is just repeating work we've already done.</a:t>
            </a:r>
            <a:endParaRPr/>
          </a:p>
        </p:txBody>
      </p:sp>
      <p:sp>
        <p:nvSpPr>
          <p:cNvPr id="1145" name="Google Shape;1145;p59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60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13" name="Google Shape;1213;p60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60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61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20" name="Google Shape;1220;p61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Notice: h is admissible.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had already expanded C(3+1), so we don't expand C(2+1) and we get a suboptimal path as a result.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fix this with CONSISTENCY!</a:t>
            </a:r>
            <a:endParaRPr/>
          </a:p>
        </p:txBody>
      </p:sp>
      <p:sp>
        <p:nvSpPr>
          <p:cNvPr id="1221" name="Google Shape;1221;p61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62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67" name="Google Shape;1267;p62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62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63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87" name="Google Shape;1287;p63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63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64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94" name="Google Shape;1294;p64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64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65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16" name="Google Shape;1316;p65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65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6" name="Google Shape;156;p7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A* expanded 8100 ; Path cost = 33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UCS expanded 25263 . Path cost = 33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Greedy expanded 10 . Path cost = 41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[0, 7, 5, 3, 2, 1, 4, 6]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(7, 0, 5, 3, 2, 1, 4, 6)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(6, 4, 1, 2, 3, 5, 0, 7)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(3, 2, 1, 4, 6, 5, 0, 7)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(1, 2, 3, 4, 6, 5, 0, 7)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(5, 6, 4, 3, 2, 1, 0, 7)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(6, 5, 4, 3, 2, 1, 0, 7)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(0, 1, 2, 3, 4, 5, 6, 7)</a:t>
            </a:r>
            <a:endParaRPr/>
          </a:p>
        </p:txBody>
      </p:sp>
      <p:sp>
        <p:nvSpPr>
          <p:cNvPr id="157" name="Google Shape;157;p7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66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24" name="Google Shape;1324;p66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66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67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31" name="Google Shape;1331;p67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67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68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39" name="Google Shape;1339;p68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68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69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46" name="Google Shape;1346;p69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69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70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53" name="Google Shape;1353;p70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70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71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76" name="Google Shape;1376;p71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71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" name="Google Shape;256;p8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8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9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30" name="Google Shape;330;p9:notes"/>
          <p:cNvSpPr txBox="1"/>
          <p:nvPr>
            <p:ph idx="1" type="body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9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3"/>
          <p:cNvSpPr txBox="1"/>
          <p:nvPr>
            <p:ph type="ctrTitle"/>
          </p:nvPr>
        </p:nvSpPr>
        <p:spPr>
          <a:xfrm>
            <a:off x="0" y="1044578"/>
            <a:ext cx="12192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73"/>
          <p:cNvSpPr txBox="1"/>
          <p:nvPr>
            <p:ph idx="1" type="subTitle"/>
          </p:nvPr>
        </p:nvSpPr>
        <p:spPr>
          <a:xfrm>
            <a:off x="0" y="3657600"/>
            <a:ext cx="12192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Font typeface="Noto Sans Symbol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9" name="Google Shape;19;p73"/>
          <p:cNvSpPr txBox="1"/>
          <p:nvPr>
            <p:ph idx="10" type="dt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3"/>
          <p:cNvSpPr txBox="1"/>
          <p:nvPr>
            <p:ph idx="11" type="ftr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73"/>
          <p:cNvSpPr txBox="1"/>
          <p:nvPr>
            <p:ph idx="12" type="sldNum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2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82"/>
          <p:cNvSpPr txBox="1"/>
          <p:nvPr>
            <p:ph idx="1" type="body"/>
          </p:nvPr>
        </p:nvSpPr>
        <p:spPr>
          <a:xfrm rot="5400000">
            <a:off x="3731418" y="-1928017"/>
            <a:ext cx="4729164" cy="11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76" name="Google Shape;76;p82"/>
          <p:cNvSpPr txBox="1"/>
          <p:nvPr>
            <p:ph idx="10" type="dt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2"/>
          <p:cNvSpPr txBox="1"/>
          <p:nvPr>
            <p:ph idx="11" type="ftr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82"/>
          <p:cNvSpPr txBox="1"/>
          <p:nvPr>
            <p:ph idx="12" type="sldNum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3"/>
          <p:cNvSpPr txBox="1"/>
          <p:nvPr>
            <p:ph type="title"/>
          </p:nvPr>
        </p:nvSpPr>
        <p:spPr>
          <a:xfrm rot="5400000">
            <a:off x="4732338" y="2171703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83"/>
          <p:cNvSpPr txBox="1"/>
          <p:nvPr>
            <p:ph idx="1" type="body"/>
          </p:nvPr>
        </p:nvSpPr>
        <p:spPr>
          <a:xfrm rot="5400000">
            <a:off x="541338" y="19050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82" name="Google Shape;82;p83"/>
          <p:cNvSpPr txBox="1"/>
          <p:nvPr>
            <p:ph idx="10" type="dt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83"/>
          <p:cNvSpPr txBox="1"/>
          <p:nvPr>
            <p:ph idx="11" type="ftr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83"/>
          <p:cNvSpPr txBox="1"/>
          <p:nvPr>
            <p:ph idx="12" type="sldNum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4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74"/>
          <p:cNvSpPr txBox="1"/>
          <p:nvPr>
            <p:ph idx="1" type="body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25" name="Google Shape;25;p74"/>
          <p:cNvSpPr txBox="1"/>
          <p:nvPr>
            <p:ph idx="10" type="dt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4"/>
          <p:cNvSpPr txBox="1"/>
          <p:nvPr>
            <p:ph idx="11" type="ftr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4"/>
          <p:cNvSpPr txBox="1"/>
          <p:nvPr>
            <p:ph idx="12" type="sldNum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5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75"/>
          <p:cNvSpPr txBox="1"/>
          <p:nvPr>
            <p:ph idx="10" type="dt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5"/>
          <p:cNvSpPr txBox="1"/>
          <p:nvPr>
            <p:ph idx="11" type="ftr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5"/>
          <p:cNvSpPr txBox="1"/>
          <p:nvPr>
            <p:ph idx="12" type="sldNum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6"/>
          <p:cNvSpPr txBox="1"/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spcBef>
                <a:spcPts val="380"/>
              </a:spcBef>
              <a:spcAft>
                <a:spcPts val="0"/>
              </a:spcAft>
              <a:buSzPts val="1900"/>
              <a:buNone/>
              <a:defRPr sz="19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5pPr>
            <a:lvl6pPr indent="-228600" lvl="5" marL="27432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indent="-228600" lvl="6" marL="32004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indent="-228600" lvl="7" marL="3657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6" name="Google Shape;36;p76"/>
          <p:cNvSpPr txBox="1"/>
          <p:nvPr>
            <p:ph idx="10" type="dt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76"/>
          <p:cNvSpPr txBox="1"/>
          <p:nvPr>
            <p:ph idx="11" type="ftr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6"/>
          <p:cNvSpPr txBox="1"/>
          <p:nvPr>
            <p:ph idx="12" type="sldNum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7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7"/>
          <p:cNvSpPr txBox="1"/>
          <p:nvPr>
            <p:ph idx="1" type="body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indent="-349250" lvl="3" marL="182880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4pPr>
            <a:lvl5pPr indent="-349250" lvl="4" marL="228600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5pPr>
            <a:lvl6pPr indent="-349250" lvl="5" marL="274320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6pPr>
            <a:lvl7pPr indent="-349250" lvl="6" marL="320040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7pPr>
            <a:lvl8pPr indent="-349250" lvl="7" marL="365760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8pPr>
            <a:lvl9pPr indent="-349250" lvl="8" marL="411480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9pPr>
          </a:lstStyle>
          <a:p/>
        </p:txBody>
      </p:sp>
      <p:sp>
        <p:nvSpPr>
          <p:cNvPr id="42" name="Google Shape;42;p77"/>
          <p:cNvSpPr txBox="1"/>
          <p:nvPr>
            <p:ph idx="2" type="body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indent="-349250" lvl="3" marL="182880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4pPr>
            <a:lvl5pPr indent="-349250" lvl="4" marL="228600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5pPr>
            <a:lvl6pPr indent="-349250" lvl="5" marL="274320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6pPr>
            <a:lvl7pPr indent="-349250" lvl="6" marL="320040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7pPr>
            <a:lvl8pPr indent="-349250" lvl="7" marL="365760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8pPr>
            <a:lvl9pPr indent="-349250" lvl="8" marL="411480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9pPr>
          </a:lstStyle>
          <a:p/>
        </p:txBody>
      </p:sp>
      <p:sp>
        <p:nvSpPr>
          <p:cNvPr id="43" name="Google Shape;43;p77"/>
          <p:cNvSpPr txBox="1"/>
          <p:nvPr>
            <p:ph idx="10" type="dt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7"/>
          <p:cNvSpPr txBox="1"/>
          <p:nvPr>
            <p:ph idx="11" type="ftr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7"/>
          <p:cNvSpPr txBox="1"/>
          <p:nvPr>
            <p:ph idx="12" type="sldNum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8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8"/>
          <p:cNvSpPr txBox="1"/>
          <p:nvPr>
            <p:ph idx="1" type="body"/>
          </p:nvPr>
        </p:nvSpPr>
        <p:spPr>
          <a:xfrm>
            <a:off x="457202" y="1535113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80"/>
              </a:spcBef>
              <a:spcAft>
                <a:spcPts val="0"/>
              </a:spcAft>
              <a:buSzPts val="1900"/>
              <a:buNone/>
              <a:defRPr b="1" sz="19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8"/>
          <p:cNvSpPr txBox="1"/>
          <p:nvPr>
            <p:ph idx="2" type="body"/>
          </p:nvPr>
        </p:nvSpPr>
        <p:spPr>
          <a:xfrm>
            <a:off x="457202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2pPr>
            <a:lvl3pPr indent="-349250" lvl="2" marL="137160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50" name="Google Shape;50;p78"/>
          <p:cNvSpPr txBox="1"/>
          <p:nvPr>
            <p:ph idx="3" type="body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80"/>
              </a:spcBef>
              <a:spcAft>
                <a:spcPts val="0"/>
              </a:spcAft>
              <a:buSzPts val="1900"/>
              <a:buNone/>
              <a:defRPr b="1" sz="19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78"/>
          <p:cNvSpPr txBox="1"/>
          <p:nvPr>
            <p:ph idx="4" type="body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2pPr>
            <a:lvl3pPr indent="-349250" lvl="2" marL="137160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52" name="Google Shape;52;p78"/>
          <p:cNvSpPr txBox="1"/>
          <p:nvPr>
            <p:ph idx="10" type="dt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8"/>
          <p:cNvSpPr txBox="1"/>
          <p:nvPr>
            <p:ph idx="11" type="ftr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8"/>
          <p:cNvSpPr txBox="1"/>
          <p:nvPr>
            <p:ph idx="12" type="sldNum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9"/>
          <p:cNvSpPr txBox="1"/>
          <p:nvPr>
            <p:ph idx="10" type="dt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9"/>
          <p:cNvSpPr txBox="1"/>
          <p:nvPr>
            <p:ph idx="11" type="ftr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9"/>
          <p:cNvSpPr txBox="1"/>
          <p:nvPr>
            <p:ph idx="12" type="sldNum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0"/>
          <p:cNvSpPr txBox="1"/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0"/>
          <p:cNvSpPr txBox="1"/>
          <p:nvPr>
            <p:ph idx="1" type="body"/>
          </p:nvPr>
        </p:nvSpPr>
        <p:spPr>
          <a:xfrm>
            <a:off x="3575051" y="273053"/>
            <a:ext cx="5111751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SzPts val="3200"/>
              <a:buChar char="▪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/>
        </p:txBody>
      </p:sp>
      <p:sp>
        <p:nvSpPr>
          <p:cNvPr id="62" name="Google Shape;62;p80"/>
          <p:cNvSpPr txBox="1"/>
          <p:nvPr>
            <p:ph idx="2" type="body"/>
          </p:nvPr>
        </p:nvSpPr>
        <p:spPr>
          <a:xfrm>
            <a:off x="457202" y="1435103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20"/>
              </a:spcBef>
              <a:spcAft>
                <a:spcPts val="0"/>
              </a:spcAft>
              <a:buSzPts val="1100"/>
              <a:buNone/>
              <a:defRPr sz="11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80"/>
          <p:cNvSpPr txBox="1"/>
          <p:nvPr>
            <p:ph idx="10" type="dt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0"/>
          <p:cNvSpPr txBox="1"/>
          <p:nvPr>
            <p:ph idx="11" type="ftr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0"/>
          <p:cNvSpPr txBox="1"/>
          <p:nvPr>
            <p:ph idx="12" type="sldNum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1"/>
          <p:cNvSpPr txBox="1"/>
          <p:nvPr>
            <p:ph type="title"/>
          </p:nvPr>
        </p:nvSpPr>
        <p:spPr>
          <a:xfrm>
            <a:off x="1792288" y="4800601"/>
            <a:ext cx="5486400" cy="5667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8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81"/>
          <p:cNvSpPr txBox="1"/>
          <p:nvPr>
            <p:ph idx="1" type="body"/>
          </p:nvPr>
        </p:nvSpPr>
        <p:spPr>
          <a:xfrm>
            <a:off x="1792288" y="5367339"/>
            <a:ext cx="5486400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20"/>
              </a:spcBef>
              <a:spcAft>
                <a:spcPts val="0"/>
              </a:spcAft>
              <a:buSzPts val="1100"/>
              <a:buNone/>
              <a:defRPr sz="11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81"/>
          <p:cNvSpPr txBox="1"/>
          <p:nvPr>
            <p:ph idx="10" type="dt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1"/>
          <p:cNvSpPr txBox="1"/>
          <p:nvPr>
            <p:ph idx="11" type="ftr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81"/>
          <p:cNvSpPr txBox="1"/>
          <p:nvPr>
            <p:ph idx="12" type="sldNum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2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72"/>
          <p:cNvSpPr txBox="1"/>
          <p:nvPr>
            <p:ph idx="1" type="body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Noto Sans Symbols"/>
              <a:buChar char="▪"/>
              <a:defRPr b="0" i="0" sz="32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72"/>
          <p:cNvSpPr txBox="1"/>
          <p:nvPr>
            <p:ph idx="10" type="dt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72"/>
          <p:cNvSpPr txBox="1"/>
          <p:nvPr>
            <p:ph idx="11" type="ftr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72"/>
          <p:cNvSpPr txBox="1"/>
          <p:nvPr>
            <p:ph idx="12" type="sldNum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72"/>
          <p:cNvSpPr/>
          <p:nvPr/>
        </p:nvSpPr>
        <p:spPr>
          <a:xfrm>
            <a:off x="0" y="1031242"/>
            <a:ext cx="12192000" cy="60959"/>
          </a:xfrm>
          <a:prstGeom prst="rect">
            <a:avLst/>
          </a:prstGeom>
          <a:gradFill>
            <a:gsLst>
              <a:gs pos="0">
                <a:srgbClr val="0000CC"/>
              </a:gs>
              <a:gs pos="100000">
                <a:schemeClr val="dk1"/>
              </a:gs>
            </a:gsLst>
            <a:lin ang="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F_Gaa5sDM9mT5ONtj3RvsqYmRrtiQQy1/view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a0bpRHJk5ottUHnZtBGD0koeCFWKLezm/view" TargetMode="External"/><Relationship Id="rId4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28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qJdqrNHm_7s5pO6T9eHz6Dfx9umqEbR8/view" TargetMode="External"/><Relationship Id="rId4" Type="http://schemas.openxmlformats.org/officeDocument/2006/relationships/image" Target="../media/image2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TmosAd_pL8gcEx6Ygz8s7YonA9t9fRv6/view" TargetMode="External"/><Relationship Id="rId4" Type="http://schemas.openxmlformats.org/officeDocument/2006/relationships/image" Target="../media/image2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5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Relationship Id="rId4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Relationship Id="rId7" Type="http://schemas.openxmlformats.org/officeDocument/2006/relationships/image" Target="../media/image40.png"/><Relationship Id="rId8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34.png"/><Relationship Id="rId5" Type="http://schemas.openxmlformats.org/officeDocument/2006/relationships/image" Target="../media/image46.png"/><Relationship Id="rId6" Type="http://schemas.openxmlformats.org/officeDocument/2006/relationships/image" Target="../media/image42.png"/><Relationship Id="rId7" Type="http://schemas.openxmlformats.org/officeDocument/2006/relationships/image" Target="../media/image5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58.png"/><Relationship Id="rId6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drive.google.com/file/d/1i3Uw0xIGZfK6UU0MEbYjBbijH1U0BAre/view" TargetMode="External"/><Relationship Id="rId4" Type="http://schemas.openxmlformats.org/officeDocument/2006/relationships/image" Target="../media/image5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drive.google.com/file/d/1qJdqrNHm_7s5pO6T9eHz6Dfx9umqEbR8/view" TargetMode="External"/><Relationship Id="rId4" Type="http://schemas.openxmlformats.org/officeDocument/2006/relationships/image" Target="../media/image5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drive.google.com/file/d/1MrfKGL9VhHhdFG43HRxB0NxcSEqipGcy/view" TargetMode="External"/><Relationship Id="rId4" Type="http://schemas.openxmlformats.org/officeDocument/2006/relationships/image" Target="../media/image53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drive.google.com/file/d/1z-tGsEIMBNJZIL2rP9udFyi-nlxxlk1q/view" TargetMode="External"/><Relationship Id="rId4" Type="http://schemas.openxmlformats.org/officeDocument/2006/relationships/image" Target="../media/image5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jpg"/><Relationship Id="rId4" Type="http://schemas.openxmlformats.org/officeDocument/2006/relationships/image" Target="../media/image62.jpg"/><Relationship Id="rId5" Type="http://schemas.openxmlformats.org/officeDocument/2006/relationships/image" Target="../media/image60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drive.google.com/file/d/1sOHuXAAfaPXbuURYND2sc52sWcSz143A/view" TargetMode="External"/><Relationship Id="rId4" Type="http://schemas.openxmlformats.org/officeDocument/2006/relationships/image" Target="../media/image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drive.google.com/file/d/1b2-3pK3ifF0Rh2WYPhkPRVquC8724vyG/view" TargetMode="External"/><Relationship Id="rId4" Type="http://schemas.openxmlformats.org/officeDocument/2006/relationships/image" Target="../media/image59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drive.google.com/file/d/18BpsjXde_zyGDQhRpcOxvDb0GoSMbYqq/view" TargetMode="External"/><Relationship Id="rId4" Type="http://schemas.openxmlformats.org/officeDocument/2006/relationships/image" Target="../media/image6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drive.google.com/file/d/1bSKy0CruKoZJNajfGuc5ffJUQ4EkSaS8/view" TargetMode="External"/><Relationship Id="rId4" Type="http://schemas.openxmlformats.org/officeDocument/2006/relationships/image" Target="../media/image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drive.google.com/file/d/1zL2eQudCVuhS-vHCKag2qsNMBRZX6gms/view" TargetMode="External"/><Relationship Id="rId4" Type="http://schemas.openxmlformats.org/officeDocument/2006/relationships/image" Target="../media/image64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drive.google.com/file/d/1E1YXjJgdgGavyf1n5VWOtsfZt33X5Xfh/view" TargetMode="External"/><Relationship Id="rId4" Type="http://schemas.openxmlformats.org/officeDocument/2006/relationships/image" Target="../media/image83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8.png"/><Relationship Id="rId4" Type="http://schemas.openxmlformats.org/officeDocument/2006/relationships/image" Target="../media/image6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7.png"/><Relationship Id="rId4" Type="http://schemas.openxmlformats.org/officeDocument/2006/relationships/image" Target="../media/image70.png"/><Relationship Id="rId5" Type="http://schemas.openxmlformats.org/officeDocument/2006/relationships/image" Target="../media/image6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3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5.png"/><Relationship Id="rId4" Type="http://schemas.openxmlformats.org/officeDocument/2006/relationships/image" Target="../media/image77.png"/><Relationship Id="rId10" Type="http://schemas.openxmlformats.org/officeDocument/2006/relationships/image" Target="../media/image82.png"/><Relationship Id="rId9" Type="http://schemas.openxmlformats.org/officeDocument/2006/relationships/image" Target="../media/image81.png"/><Relationship Id="rId5" Type="http://schemas.openxmlformats.org/officeDocument/2006/relationships/image" Target="../media/image76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7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>
            <p:ph type="ctrTitle"/>
          </p:nvPr>
        </p:nvSpPr>
        <p:spPr>
          <a:xfrm>
            <a:off x="0" y="279403"/>
            <a:ext cx="12192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370: Artificial Intelligence</a:t>
            </a:r>
            <a:br>
              <a:rPr lang="en-US"/>
            </a:br>
            <a:endParaRPr sz="3600"/>
          </a:p>
        </p:txBody>
      </p:sp>
      <p:sp>
        <p:nvSpPr>
          <p:cNvPr id="91" name="Google Shape;91;p1"/>
          <p:cNvSpPr txBox="1"/>
          <p:nvPr>
            <p:ph idx="1" type="subTitle"/>
          </p:nvPr>
        </p:nvSpPr>
        <p:spPr>
          <a:xfrm>
            <a:off x="0" y="1295400"/>
            <a:ext cx="12192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-US" sz="4300"/>
              <a:t>Informed Search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1524000" y="6248403"/>
            <a:ext cx="5867400" cy="369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4704" y="1974760"/>
            <a:ext cx="7010399" cy="351138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/>
          <p:nvPr/>
        </p:nvSpPr>
        <p:spPr>
          <a:xfrm>
            <a:off x="0" y="5486400"/>
            <a:ext cx="121920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William DeMeo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Jersey Institute of Technology</a:t>
            </a:r>
            <a:endParaRPr/>
          </a:p>
          <a:p>
            <a:pPr indent="0" lvl="0" marL="0" marR="0" rtl="0" algn="ctr">
              <a:spcBef>
                <a:spcPts val="7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[These slides adapted from Dan Klein and Pieter Abbeel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originals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provided courtesy of ai.berkeley.edu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0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Uninformed Search</a:t>
            </a:r>
            <a:endParaRPr/>
          </a:p>
        </p:txBody>
      </p:sp>
      <p:pic>
        <p:nvPicPr>
          <p:cNvPr id="342" name="Google Shape;34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-457200"/>
            <a:ext cx="9753599" cy="731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1"/>
          <p:cNvSpPr/>
          <p:nvPr/>
        </p:nvSpPr>
        <p:spPr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1"/>
          <p:cNvSpPr/>
          <p:nvPr/>
        </p:nvSpPr>
        <p:spPr>
          <a:xfrm>
            <a:off x="8745536" y="1412875"/>
            <a:ext cx="1616075" cy="2381251"/>
          </a:xfrm>
          <a:custGeom>
            <a:rect b="b" l="l" r="r" t="t"/>
            <a:pathLst>
              <a:path extrusionOk="0" h="1500" w="1018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1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Uniform Cost Search</a:t>
            </a:r>
            <a:endParaRPr/>
          </a:p>
        </p:txBody>
      </p:sp>
      <p:sp>
        <p:nvSpPr>
          <p:cNvPr id="351" name="Google Shape;351;p11"/>
          <p:cNvSpPr txBox="1"/>
          <p:nvPr>
            <p:ph idx="1" type="body"/>
          </p:nvPr>
        </p:nvSpPr>
        <p:spPr>
          <a:xfrm>
            <a:off x="457200" y="1600201"/>
            <a:ext cx="71627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2" lvl="0" marL="34288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Strategy: expand lowest path cost</a:t>
            </a:r>
            <a:endParaRPr/>
          </a:p>
          <a:p>
            <a:pPr indent="-165082" lvl="0" marL="342882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  <a:p>
            <a:pPr indent="-133336" lvl="1" marL="742913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165082" lvl="0" marL="342882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  <a:p>
            <a:pPr indent="-342882" lvl="0" marL="342882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The good: UCS is complete and optimal!</a:t>
            </a:r>
            <a:endParaRPr/>
          </a:p>
          <a:p>
            <a:pPr indent="-133336" lvl="1" marL="742913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133336" lvl="1" marL="742913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165082" lvl="0" marL="342882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  <a:p>
            <a:pPr indent="-342882" lvl="0" marL="342882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The bad:</a:t>
            </a:r>
            <a:endParaRPr/>
          </a:p>
          <a:p>
            <a:pPr indent="-285736" lvl="1" marL="742913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Explores options in every “direction”</a:t>
            </a:r>
            <a:endParaRPr/>
          </a:p>
          <a:p>
            <a:pPr indent="-285736" lvl="1" marL="742913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No information about goal location</a:t>
            </a:r>
            <a:endParaRPr/>
          </a:p>
          <a:p>
            <a:pPr indent="-165082" lvl="0" marL="342882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352" name="Google Shape;352;p11"/>
          <p:cNvSpPr/>
          <p:nvPr/>
        </p:nvSpPr>
        <p:spPr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1"/>
          <p:cNvSpPr txBox="1"/>
          <p:nvPr/>
        </p:nvSpPr>
        <p:spPr>
          <a:xfrm>
            <a:off x="8994774" y="5386389"/>
            <a:ext cx="9144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/>
          </a:p>
        </p:txBody>
      </p:sp>
      <p:sp>
        <p:nvSpPr>
          <p:cNvPr id="354" name="Google Shape;354;p11"/>
          <p:cNvSpPr/>
          <p:nvPr/>
        </p:nvSpPr>
        <p:spPr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1"/>
          <p:cNvSpPr txBox="1"/>
          <p:nvPr/>
        </p:nvSpPr>
        <p:spPr>
          <a:xfrm>
            <a:off x="10244136" y="5410201"/>
            <a:ext cx="9144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endParaRPr/>
          </a:p>
        </p:txBody>
      </p:sp>
      <p:sp>
        <p:nvSpPr>
          <p:cNvPr id="356" name="Google Shape;356;p11"/>
          <p:cNvSpPr/>
          <p:nvPr/>
        </p:nvSpPr>
        <p:spPr>
          <a:xfrm>
            <a:off x="8251825" y="1560514"/>
            <a:ext cx="2927351" cy="2554287"/>
          </a:xfrm>
          <a:custGeom>
            <a:rect b="b" l="l" r="r" t="t"/>
            <a:pathLst>
              <a:path extrusionOk="0" h="1609" w="1844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1"/>
          <p:cNvSpPr/>
          <p:nvPr/>
        </p:nvSpPr>
        <p:spPr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1"/>
          <p:cNvSpPr/>
          <p:nvPr/>
        </p:nvSpPr>
        <p:spPr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1"/>
          <p:cNvSpPr txBox="1"/>
          <p:nvPr/>
        </p:nvSpPr>
        <p:spPr>
          <a:xfrm>
            <a:off x="9504361" y="1766889"/>
            <a:ext cx="274639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360" name="Google Shape;360;p11"/>
          <p:cNvSpPr/>
          <p:nvPr/>
        </p:nvSpPr>
        <p:spPr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1"/>
          <p:cNvSpPr/>
          <p:nvPr/>
        </p:nvSpPr>
        <p:spPr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1"/>
          <p:cNvSpPr/>
          <p:nvPr/>
        </p:nvSpPr>
        <p:spPr>
          <a:xfrm>
            <a:off x="9572624" y="2301877"/>
            <a:ext cx="179387" cy="1196975"/>
          </a:xfrm>
          <a:custGeom>
            <a:rect b="b" l="l" r="r" t="t"/>
            <a:pathLst>
              <a:path extrusionOk="0" h="754" w="113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1"/>
          <p:cNvSpPr/>
          <p:nvPr/>
        </p:nvSpPr>
        <p:spPr>
          <a:xfrm>
            <a:off x="9990136" y="2498725"/>
            <a:ext cx="222251" cy="436563"/>
          </a:xfrm>
          <a:custGeom>
            <a:rect b="b" l="l" r="r" t="t"/>
            <a:pathLst>
              <a:path extrusionOk="0" h="275" w="140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1"/>
          <p:cNvSpPr/>
          <p:nvPr/>
        </p:nvSpPr>
        <p:spPr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1"/>
          <p:cNvSpPr/>
          <p:nvPr/>
        </p:nvSpPr>
        <p:spPr>
          <a:xfrm>
            <a:off x="9034462" y="2395539"/>
            <a:ext cx="1181100" cy="557212"/>
          </a:xfrm>
          <a:custGeom>
            <a:rect b="b" l="l" r="r" t="t"/>
            <a:pathLst>
              <a:path extrusionOk="0" h="351" w="744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1"/>
          <p:cNvSpPr/>
          <p:nvPr/>
        </p:nvSpPr>
        <p:spPr>
          <a:xfrm>
            <a:off x="9290050" y="2127251"/>
            <a:ext cx="747712" cy="293688"/>
          </a:xfrm>
          <a:custGeom>
            <a:rect b="b" l="l" r="r" t="t"/>
            <a:pathLst>
              <a:path extrusionOk="0" h="185" w="471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1"/>
          <p:cNvSpPr/>
          <p:nvPr/>
        </p:nvSpPr>
        <p:spPr>
          <a:xfrm>
            <a:off x="8888412" y="4929189"/>
            <a:ext cx="869951" cy="869951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1"/>
          <p:cNvSpPr txBox="1"/>
          <p:nvPr/>
        </p:nvSpPr>
        <p:spPr>
          <a:xfrm>
            <a:off x="10528300" y="2495551"/>
            <a:ext cx="8255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≤ 3</a:t>
            </a:r>
            <a:endParaRPr/>
          </a:p>
        </p:txBody>
      </p:sp>
      <p:sp>
        <p:nvSpPr>
          <p:cNvPr id="369" name="Google Shape;369;p11"/>
          <p:cNvSpPr txBox="1"/>
          <p:nvPr/>
        </p:nvSpPr>
        <p:spPr>
          <a:xfrm>
            <a:off x="10401300" y="2100263"/>
            <a:ext cx="8255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≤ 2</a:t>
            </a:r>
            <a:endParaRPr/>
          </a:p>
        </p:txBody>
      </p:sp>
      <p:sp>
        <p:nvSpPr>
          <p:cNvPr id="370" name="Google Shape;370;p11"/>
          <p:cNvSpPr txBox="1"/>
          <p:nvPr/>
        </p:nvSpPr>
        <p:spPr>
          <a:xfrm>
            <a:off x="10201274" y="1722439"/>
            <a:ext cx="8255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≤ 1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2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of Demo Contours UCS Empty</a:t>
            </a:r>
            <a:endParaRPr/>
          </a:p>
        </p:txBody>
      </p:sp>
      <p:pic>
        <p:nvPicPr>
          <p:cNvPr id="377" name="Google Shape;377;p12" title="UCSContour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0600" y="1528925"/>
            <a:ext cx="5859150" cy="43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3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of Demo Contours UCS Pacman Small Maze</a:t>
            </a:r>
            <a:endParaRPr/>
          </a:p>
        </p:txBody>
      </p:sp>
      <p:pic>
        <p:nvPicPr>
          <p:cNvPr id="384" name="Google Shape;384;p13" title="UCSPacma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70000"/>
            <a:ext cx="10610850" cy="50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4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Informed Search</a:t>
            </a:r>
            <a:endParaRPr/>
          </a:p>
        </p:txBody>
      </p:sp>
      <p:sp>
        <p:nvSpPr>
          <p:cNvPr id="391" name="Google Shape;391;p14"/>
          <p:cNvSpPr txBox="1"/>
          <p:nvPr>
            <p:ph idx="1" type="body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682" lvl="0" marL="342882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92" name="Google Shape;3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4691" y="1603435"/>
            <a:ext cx="6463617" cy="4262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5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Heuristics</a:t>
            </a:r>
            <a:endParaRPr/>
          </a:p>
        </p:txBody>
      </p:sp>
      <p:pic>
        <p:nvPicPr>
          <p:cNvPr descr="Z:\Shared with PC\smallMaze.png" id="399" name="Google Shape;39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3498849"/>
            <a:ext cx="6623051" cy="297815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5"/>
          <p:cNvSpPr txBox="1"/>
          <p:nvPr/>
        </p:nvSpPr>
        <p:spPr>
          <a:xfrm>
            <a:off x="457200" y="1219200"/>
            <a:ext cx="6858000" cy="17081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66" lvl="0" marL="342866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 heuristic is:</a:t>
            </a:r>
            <a:endParaRPr/>
          </a:p>
          <a:p>
            <a:pPr indent="-342866" lvl="1" marL="800021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function that </a:t>
            </a: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estimates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 close a state is to a goal</a:t>
            </a:r>
            <a:endParaRPr/>
          </a:p>
          <a:p>
            <a:pPr indent="-342866" lvl="1" marL="800021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Designed for a particular search problem</a:t>
            </a:r>
            <a:endParaRPr/>
          </a:p>
          <a:p>
            <a:pPr indent="-342866" lvl="1" marL="800021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Examples: Manhattan distance, Euclidean distance for pathing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15"/>
          <p:cNvGrpSpPr/>
          <p:nvPr/>
        </p:nvGrpSpPr>
        <p:grpSpPr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402" name="Google Shape;402;p15"/>
            <p:cNvSpPr/>
            <p:nvPr/>
          </p:nvSpPr>
          <p:spPr>
            <a:xfrm>
              <a:off x="1573306" y="4578757"/>
              <a:ext cx="3025588" cy="1499314"/>
            </a:xfrm>
            <a:custGeom>
              <a:rect b="b" l="l" r="r" t="t"/>
              <a:pathLst>
                <a:path extrusionOk="0" h="1479177" w="3065929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noFill/>
            <a:ln cap="flat" cmpd="sng" w="57150">
              <a:solidFill>
                <a:srgbClr val="C00000"/>
              </a:solidFill>
              <a:prstDash val="solid"/>
              <a:round/>
              <a:headEnd len="sm" w="sm" type="none"/>
              <a:tailEnd len="med" w="med" type="triangl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5"/>
            <p:cNvSpPr txBox="1"/>
            <p:nvPr/>
          </p:nvSpPr>
          <p:spPr>
            <a:xfrm>
              <a:off x="2164976" y="4155142"/>
              <a:ext cx="441119" cy="3691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/>
            </a:p>
          </p:txBody>
        </p:sp>
        <p:sp>
          <p:nvSpPr>
            <p:cNvPr id="404" name="Google Shape;404;p15"/>
            <p:cNvSpPr txBox="1"/>
            <p:nvPr/>
          </p:nvSpPr>
          <p:spPr>
            <a:xfrm>
              <a:off x="1591236" y="4953001"/>
              <a:ext cx="312887" cy="3691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</p:grpSp>
      <p:grpSp>
        <p:nvGrpSpPr>
          <p:cNvPr id="405" name="Google Shape;405;p15"/>
          <p:cNvGrpSpPr/>
          <p:nvPr/>
        </p:nvGrpSpPr>
        <p:grpSpPr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406" name="Google Shape;406;p15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noFill/>
            <a:ln cap="flat" cmpd="sng" w="57150">
              <a:solidFill>
                <a:srgbClr val="C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07" name="Google Shape;407;p15"/>
            <p:cNvSpPr txBox="1"/>
            <p:nvPr/>
          </p:nvSpPr>
          <p:spPr>
            <a:xfrm>
              <a:off x="3016625" y="5356413"/>
              <a:ext cx="620787" cy="369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11.2</a:t>
              </a:r>
              <a:endParaRPr/>
            </a:p>
          </p:txBody>
        </p:sp>
      </p:grpSp>
      <p:pic>
        <p:nvPicPr>
          <p:cNvPr id="408" name="Google Shape;40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9223" y="1524000"/>
            <a:ext cx="3407831" cy="2300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1000" y="4116375"/>
            <a:ext cx="3476133" cy="2374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6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Heuristic Function</a:t>
            </a:r>
            <a:endParaRPr/>
          </a:p>
        </p:txBody>
      </p:sp>
      <p:sp>
        <p:nvSpPr>
          <p:cNvPr id="416" name="Google Shape;416;p16"/>
          <p:cNvSpPr txBox="1"/>
          <p:nvPr>
            <p:ph idx="1" type="body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682" lvl="0" marL="342882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417" name="Google Shape;41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4689" y="1640445"/>
            <a:ext cx="8329612" cy="4090988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16"/>
          <p:cNvSpPr txBox="1"/>
          <p:nvPr/>
        </p:nvSpPr>
        <p:spPr>
          <a:xfrm>
            <a:off x="8991600" y="5943600"/>
            <a:ext cx="1143000" cy="523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h(x)</a:t>
            </a:r>
            <a:endParaRPr/>
          </a:p>
        </p:txBody>
      </p:sp>
      <p:sp>
        <p:nvSpPr>
          <p:cNvPr id="419" name="Google Shape;419;p16"/>
          <p:cNvSpPr/>
          <p:nvPr/>
        </p:nvSpPr>
        <p:spPr>
          <a:xfrm>
            <a:off x="8458200" y="1600200"/>
            <a:ext cx="1905000" cy="4267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Heuristic Function</a:t>
            </a:r>
            <a:endParaRPr/>
          </a:p>
        </p:txBody>
      </p:sp>
      <p:cxnSp>
        <p:nvCxnSpPr>
          <p:cNvPr id="426" name="Google Shape;426;p17"/>
          <p:cNvCxnSpPr/>
          <p:nvPr/>
        </p:nvCxnSpPr>
        <p:spPr>
          <a:xfrm>
            <a:off x="3371851" y="2563812"/>
            <a:ext cx="495300" cy="0"/>
          </a:xfrm>
          <a:prstGeom prst="straightConnector1">
            <a:avLst/>
          </a:prstGeom>
          <a:noFill/>
          <a:ln cap="flat" cmpd="sng" w="38100">
            <a:solidFill>
              <a:srgbClr val="CC9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7" name="Google Shape;427;p17"/>
          <p:cNvCxnSpPr/>
          <p:nvPr/>
        </p:nvCxnSpPr>
        <p:spPr>
          <a:xfrm>
            <a:off x="3300413" y="2660650"/>
            <a:ext cx="636587" cy="0"/>
          </a:xfrm>
          <a:prstGeom prst="straightConnector1">
            <a:avLst/>
          </a:prstGeom>
          <a:noFill/>
          <a:ln cap="flat" cmpd="sng" w="38100">
            <a:solidFill>
              <a:srgbClr val="CC66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8" name="Google Shape;428;p17"/>
          <p:cNvCxnSpPr/>
          <p:nvPr/>
        </p:nvCxnSpPr>
        <p:spPr>
          <a:xfrm flipH="1" rot="10800000">
            <a:off x="3124200" y="2465388"/>
            <a:ext cx="1025525" cy="1587"/>
          </a:xfrm>
          <a:prstGeom prst="straightConnector1">
            <a:avLst/>
          </a:prstGeom>
          <a:noFill/>
          <a:ln cap="flat" cmpd="sng" w="38100">
            <a:solidFill>
              <a:srgbClr val="6633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9" name="Google Shape;429;p17"/>
          <p:cNvCxnSpPr/>
          <p:nvPr/>
        </p:nvCxnSpPr>
        <p:spPr>
          <a:xfrm flipH="1" rot="10800000">
            <a:off x="3230563" y="2755900"/>
            <a:ext cx="812800" cy="1588"/>
          </a:xfrm>
          <a:prstGeom prst="straightConnector1">
            <a:avLst/>
          </a:prstGeom>
          <a:noFill/>
          <a:ln cap="flat" cmpd="sng" w="38100">
            <a:solidFill>
              <a:srgbClr val="9966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0" name="Google Shape;430;p17"/>
          <p:cNvCxnSpPr/>
          <p:nvPr/>
        </p:nvCxnSpPr>
        <p:spPr>
          <a:xfrm flipH="1" rot="10800000">
            <a:off x="3316289" y="3789363"/>
            <a:ext cx="636587" cy="1587"/>
          </a:xfrm>
          <a:prstGeom prst="straightConnector1">
            <a:avLst/>
          </a:prstGeom>
          <a:noFill/>
          <a:ln cap="flat" cmpd="sng" w="38100">
            <a:solidFill>
              <a:srgbClr val="CC66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1" name="Google Shape;431;p17"/>
          <p:cNvCxnSpPr/>
          <p:nvPr/>
        </p:nvCxnSpPr>
        <p:spPr>
          <a:xfrm>
            <a:off x="3387726" y="3595687"/>
            <a:ext cx="495300" cy="0"/>
          </a:xfrm>
          <a:prstGeom prst="straightConnector1">
            <a:avLst/>
          </a:prstGeom>
          <a:noFill/>
          <a:ln cap="flat" cmpd="sng" w="38100">
            <a:solidFill>
              <a:srgbClr val="CC9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2" name="Google Shape;432;p17"/>
          <p:cNvCxnSpPr/>
          <p:nvPr/>
        </p:nvCxnSpPr>
        <p:spPr>
          <a:xfrm>
            <a:off x="3140076" y="3692524"/>
            <a:ext cx="1025525" cy="0"/>
          </a:xfrm>
          <a:prstGeom prst="straightConnector1">
            <a:avLst/>
          </a:prstGeom>
          <a:noFill/>
          <a:ln cap="flat" cmpd="sng" w="38100">
            <a:solidFill>
              <a:srgbClr val="6633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3" name="Google Shape;433;p17"/>
          <p:cNvCxnSpPr/>
          <p:nvPr/>
        </p:nvCxnSpPr>
        <p:spPr>
          <a:xfrm flipH="1" rot="10800000">
            <a:off x="3246439" y="3884612"/>
            <a:ext cx="812800" cy="1587"/>
          </a:xfrm>
          <a:prstGeom prst="straightConnector1">
            <a:avLst/>
          </a:prstGeom>
          <a:noFill/>
          <a:ln cap="flat" cmpd="sng" w="38100">
            <a:solidFill>
              <a:srgbClr val="9966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4" name="Google Shape;434;p17"/>
          <p:cNvCxnSpPr/>
          <p:nvPr/>
        </p:nvCxnSpPr>
        <p:spPr>
          <a:xfrm>
            <a:off x="5262564" y="2333625"/>
            <a:ext cx="1025525" cy="1588"/>
          </a:xfrm>
          <a:prstGeom prst="straightConnector1">
            <a:avLst/>
          </a:prstGeom>
          <a:noFill/>
          <a:ln cap="flat" cmpd="sng" w="38100">
            <a:solidFill>
              <a:srgbClr val="6633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5" name="Google Shape;435;p17"/>
          <p:cNvCxnSpPr/>
          <p:nvPr/>
        </p:nvCxnSpPr>
        <p:spPr>
          <a:xfrm>
            <a:off x="5510214" y="2236787"/>
            <a:ext cx="495300" cy="0"/>
          </a:xfrm>
          <a:prstGeom prst="straightConnector1">
            <a:avLst/>
          </a:prstGeom>
          <a:noFill/>
          <a:ln cap="flat" cmpd="sng" w="38100">
            <a:solidFill>
              <a:srgbClr val="CC9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6" name="Google Shape;436;p17"/>
          <p:cNvCxnSpPr/>
          <p:nvPr/>
        </p:nvCxnSpPr>
        <p:spPr>
          <a:xfrm>
            <a:off x="5438775" y="2139950"/>
            <a:ext cx="636588" cy="0"/>
          </a:xfrm>
          <a:prstGeom prst="straightConnector1">
            <a:avLst/>
          </a:prstGeom>
          <a:noFill/>
          <a:ln cap="flat" cmpd="sng" w="38100">
            <a:solidFill>
              <a:srgbClr val="CC66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7" name="Google Shape;437;p17"/>
          <p:cNvCxnSpPr/>
          <p:nvPr/>
        </p:nvCxnSpPr>
        <p:spPr>
          <a:xfrm>
            <a:off x="5368925" y="2043112"/>
            <a:ext cx="812800" cy="1587"/>
          </a:xfrm>
          <a:prstGeom prst="straightConnector1">
            <a:avLst/>
          </a:prstGeom>
          <a:noFill/>
          <a:ln cap="flat" cmpd="sng" w="38100">
            <a:solidFill>
              <a:srgbClr val="9966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38" name="Google Shape;438;p17"/>
          <p:cNvGrpSpPr/>
          <p:nvPr/>
        </p:nvGrpSpPr>
        <p:grpSpPr>
          <a:xfrm flipH="1" rot="10800000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39" name="Google Shape;439;p17"/>
            <p:cNvCxnSpPr/>
            <p:nvPr/>
          </p:nvCxnSpPr>
          <p:spPr>
            <a:xfrm flipH="1" rot="10800000">
              <a:off x="1090588" y="6227044"/>
              <a:ext cx="636497" cy="1585"/>
            </a:xfrm>
            <a:prstGeom prst="straightConnector1">
              <a:avLst/>
            </a:prstGeom>
            <a:noFill/>
            <a:ln cap="flat" cmpd="sng" w="38100">
              <a:solidFill>
                <a:srgbClr val="CC66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0" name="Google Shape;440;p17"/>
            <p:cNvCxnSpPr/>
            <p:nvPr/>
          </p:nvCxnSpPr>
          <p:spPr>
            <a:xfrm>
              <a:off x="1162015" y="6033654"/>
              <a:ext cx="495230" cy="1585"/>
            </a:xfrm>
            <a:prstGeom prst="straightConnector1">
              <a:avLst/>
            </a:prstGeom>
            <a:noFill/>
            <a:ln cap="flat" cmpd="sng" w="38100">
              <a:solidFill>
                <a:srgbClr val="CC9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1" name="Google Shape;441;p17"/>
            <p:cNvCxnSpPr/>
            <p:nvPr/>
          </p:nvCxnSpPr>
          <p:spPr>
            <a:xfrm>
              <a:off x="914400" y="6130349"/>
              <a:ext cx="1025380" cy="1586"/>
            </a:xfrm>
            <a:prstGeom prst="straightConnector1">
              <a:avLst/>
            </a:prstGeom>
            <a:noFill/>
            <a:ln cap="flat" cmpd="sng" w="38100">
              <a:solidFill>
                <a:srgbClr val="66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442" name="Google Shape;442;p17"/>
          <p:cNvCxnSpPr/>
          <p:nvPr/>
        </p:nvCxnSpPr>
        <p:spPr>
          <a:xfrm flipH="1" rot="10800000">
            <a:off x="2544763" y="5041900"/>
            <a:ext cx="812800" cy="1588"/>
          </a:xfrm>
          <a:prstGeom prst="straightConnector1">
            <a:avLst/>
          </a:prstGeom>
          <a:noFill/>
          <a:ln cap="flat" cmpd="sng" w="38100">
            <a:solidFill>
              <a:srgbClr val="9966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43" name="Google Shape;443;p17"/>
          <p:cNvGrpSpPr/>
          <p:nvPr/>
        </p:nvGrpSpPr>
        <p:grpSpPr>
          <a:xfrm flipH="1" rot="10800000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444" name="Google Shape;444;p17"/>
            <p:cNvGrpSpPr/>
            <p:nvPr/>
          </p:nvGrpSpPr>
          <p:grpSpPr>
            <a:xfrm>
              <a:off x="2175020" y="6019800"/>
              <a:ext cx="1025380" cy="195553"/>
              <a:chOff x="914400" y="6033654"/>
              <a:chExt cx="1025380" cy="195553"/>
            </a:xfrm>
          </p:grpSpPr>
          <p:cxnSp>
            <p:nvCxnSpPr>
              <p:cNvPr id="445" name="Google Shape;445;p17"/>
              <p:cNvCxnSpPr/>
              <p:nvPr/>
            </p:nvCxnSpPr>
            <p:spPr>
              <a:xfrm flipH="1" rot="10800000">
                <a:off x="1090588" y="6227617"/>
                <a:ext cx="636497" cy="159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CC66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6" name="Google Shape;446;p17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CC9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7" name="Google Shape;447;p17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633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448" name="Google Shape;448;p17"/>
            <p:cNvCxnSpPr/>
            <p:nvPr/>
          </p:nvCxnSpPr>
          <p:spPr>
            <a:xfrm flipH="1" rot="10800000">
              <a:off x="2281368" y="6309156"/>
              <a:ext cx="812685" cy="1590"/>
            </a:xfrm>
            <a:prstGeom prst="straightConnector1">
              <a:avLst/>
            </a:prstGeom>
            <a:noFill/>
            <a:ln cap="flat" cmpd="sng" w="38100">
              <a:solidFill>
                <a:srgbClr val="9966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449" name="Google Shape;449;p17"/>
          <p:cNvCxnSpPr/>
          <p:nvPr/>
        </p:nvCxnSpPr>
        <p:spPr>
          <a:xfrm>
            <a:off x="9220200" y="4252912"/>
            <a:ext cx="1025525" cy="0"/>
          </a:xfrm>
          <a:prstGeom prst="straightConnector1">
            <a:avLst/>
          </a:prstGeom>
          <a:noFill/>
          <a:ln cap="flat" cmpd="sng" w="38100">
            <a:solidFill>
              <a:srgbClr val="6633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0" name="Google Shape;450;p17"/>
          <p:cNvCxnSpPr/>
          <p:nvPr/>
        </p:nvCxnSpPr>
        <p:spPr>
          <a:xfrm flipH="1" rot="10800000">
            <a:off x="9467851" y="3962400"/>
            <a:ext cx="495300" cy="1588"/>
          </a:xfrm>
          <a:prstGeom prst="straightConnector1">
            <a:avLst/>
          </a:prstGeom>
          <a:noFill/>
          <a:ln cap="flat" cmpd="sng" w="38100">
            <a:solidFill>
              <a:srgbClr val="CC9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1" name="Google Shape;451;p17"/>
          <p:cNvCxnSpPr/>
          <p:nvPr/>
        </p:nvCxnSpPr>
        <p:spPr>
          <a:xfrm flipH="1" rot="10800000">
            <a:off x="9396413" y="4059238"/>
            <a:ext cx="636587" cy="1587"/>
          </a:xfrm>
          <a:prstGeom prst="straightConnector1">
            <a:avLst/>
          </a:prstGeom>
          <a:noFill/>
          <a:ln cap="flat" cmpd="sng" w="38100">
            <a:solidFill>
              <a:srgbClr val="CC66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2" name="Google Shape;452;p17"/>
          <p:cNvCxnSpPr/>
          <p:nvPr/>
        </p:nvCxnSpPr>
        <p:spPr>
          <a:xfrm>
            <a:off x="9326563" y="4156074"/>
            <a:ext cx="812800" cy="0"/>
          </a:xfrm>
          <a:prstGeom prst="straightConnector1">
            <a:avLst/>
          </a:prstGeom>
          <a:noFill/>
          <a:ln cap="flat" cmpd="sng" w="38100">
            <a:solidFill>
              <a:srgbClr val="9966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3" name="Google Shape;453;p17"/>
          <p:cNvCxnSpPr/>
          <p:nvPr/>
        </p:nvCxnSpPr>
        <p:spPr>
          <a:xfrm>
            <a:off x="5216526" y="3656012"/>
            <a:ext cx="1025525" cy="1587"/>
          </a:xfrm>
          <a:prstGeom prst="straightConnector1">
            <a:avLst/>
          </a:prstGeom>
          <a:noFill/>
          <a:ln cap="flat" cmpd="sng" w="38100">
            <a:solidFill>
              <a:srgbClr val="6633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4" name="Google Shape;454;p17"/>
          <p:cNvCxnSpPr/>
          <p:nvPr/>
        </p:nvCxnSpPr>
        <p:spPr>
          <a:xfrm>
            <a:off x="5464175" y="3559174"/>
            <a:ext cx="495300" cy="1588"/>
          </a:xfrm>
          <a:prstGeom prst="straightConnector1">
            <a:avLst/>
          </a:prstGeom>
          <a:noFill/>
          <a:ln cap="flat" cmpd="sng" w="38100">
            <a:solidFill>
              <a:srgbClr val="CC99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55" name="Google Shape;455;p17"/>
          <p:cNvGrpSpPr/>
          <p:nvPr/>
        </p:nvGrpSpPr>
        <p:grpSpPr>
          <a:xfrm flipH="1" rot="10800000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456" name="Google Shape;456;p17"/>
            <p:cNvCxnSpPr/>
            <p:nvPr/>
          </p:nvCxnSpPr>
          <p:spPr>
            <a:xfrm>
              <a:off x="6349749" y="6191393"/>
              <a:ext cx="635338" cy="1589"/>
            </a:xfrm>
            <a:prstGeom prst="straightConnector1">
              <a:avLst/>
            </a:prstGeom>
            <a:noFill/>
            <a:ln cap="flat" cmpd="sng" w="38100">
              <a:solidFill>
                <a:srgbClr val="CC66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7" name="Google Shape;457;p17"/>
            <p:cNvCxnSpPr/>
            <p:nvPr/>
          </p:nvCxnSpPr>
          <p:spPr>
            <a:xfrm>
              <a:off x="6278274" y="6096000"/>
              <a:ext cx="813233" cy="1589"/>
            </a:xfrm>
            <a:prstGeom prst="straightConnector1">
              <a:avLst/>
            </a:prstGeom>
            <a:noFill/>
            <a:ln cap="flat" cmpd="sng" w="38100">
              <a:solidFill>
                <a:srgbClr val="9966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458" name="Google Shape;458;p17"/>
          <p:cNvCxnSpPr/>
          <p:nvPr/>
        </p:nvCxnSpPr>
        <p:spPr>
          <a:xfrm flipH="1">
            <a:off x="4302125" y="2362199"/>
            <a:ext cx="574675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59" name="Google Shape;459;p17"/>
          <p:cNvCxnSpPr/>
          <p:nvPr/>
        </p:nvCxnSpPr>
        <p:spPr>
          <a:xfrm rot="-5400000">
            <a:off x="3390900" y="3189287"/>
            <a:ext cx="533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60" name="Google Shape;460;p17"/>
          <p:cNvCxnSpPr/>
          <p:nvPr/>
        </p:nvCxnSpPr>
        <p:spPr>
          <a:xfrm flipH="1" rot="10800000">
            <a:off x="3048000" y="4065587"/>
            <a:ext cx="60960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61" name="Google Shape;461;p17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62" name="Google Shape;462;p17"/>
          <p:cNvCxnSpPr/>
          <p:nvPr/>
        </p:nvCxnSpPr>
        <p:spPr>
          <a:xfrm flipH="1" rot="10800000">
            <a:off x="5692775" y="5561012"/>
            <a:ext cx="495300" cy="1587"/>
          </a:xfrm>
          <a:prstGeom prst="straightConnector1">
            <a:avLst/>
          </a:prstGeom>
          <a:noFill/>
          <a:ln cap="flat" cmpd="sng" w="38100">
            <a:solidFill>
              <a:srgbClr val="CC99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63" name="Google Shape;463;p17"/>
          <p:cNvGrpSpPr/>
          <p:nvPr/>
        </p:nvGrpSpPr>
        <p:grpSpPr>
          <a:xfrm flipH="1" rot="10800000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464" name="Google Shape;464;p17"/>
            <p:cNvCxnSpPr/>
            <p:nvPr/>
          </p:nvCxnSpPr>
          <p:spPr>
            <a:xfrm>
              <a:off x="3376588" y="5886592"/>
              <a:ext cx="636497" cy="1590"/>
            </a:xfrm>
            <a:prstGeom prst="straightConnector1">
              <a:avLst/>
            </a:prstGeom>
            <a:noFill/>
            <a:ln cap="flat" cmpd="sng" w="38100">
              <a:solidFill>
                <a:srgbClr val="CC66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5" name="Google Shape;465;p17"/>
            <p:cNvCxnSpPr/>
            <p:nvPr/>
          </p:nvCxnSpPr>
          <p:spPr>
            <a:xfrm flipH="1" rot="10800000">
              <a:off x="3200400" y="5983575"/>
              <a:ext cx="1025380" cy="1589"/>
            </a:xfrm>
            <a:prstGeom prst="straightConnector1">
              <a:avLst/>
            </a:prstGeom>
            <a:noFill/>
            <a:ln cap="flat" cmpd="sng" w="38100">
              <a:solidFill>
                <a:srgbClr val="66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6" name="Google Shape;466;p17"/>
            <p:cNvCxnSpPr/>
            <p:nvPr/>
          </p:nvCxnSpPr>
          <p:spPr>
            <a:xfrm>
              <a:off x="3306748" y="5791200"/>
              <a:ext cx="812685" cy="1590"/>
            </a:xfrm>
            <a:prstGeom prst="straightConnector1">
              <a:avLst/>
            </a:prstGeom>
            <a:noFill/>
            <a:ln cap="flat" cmpd="sng" w="38100">
              <a:solidFill>
                <a:srgbClr val="9966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467" name="Google Shape;467;p17"/>
          <p:cNvCxnSpPr/>
          <p:nvPr/>
        </p:nvCxnSpPr>
        <p:spPr>
          <a:xfrm>
            <a:off x="2609851" y="5861050"/>
            <a:ext cx="495300" cy="0"/>
          </a:xfrm>
          <a:prstGeom prst="straightConnector1">
            <a:avLst/>
          </a:prstGeom>
          <a:noFill/>
          <a:ln cap="flat" cmpd="sng" w="38100">
            <a:solidFill>
              <a:srgbClr val="CC99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68" name="Google Shape;468;p17"/>
          <p:cNvGrpSpPr/>
          <p:nvPr/>
        </p:nvGrpSpPr>
        <p:grpSpPr>
          <a:xfrm flipH="1" rot="10800000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469" name="Google Shape;469;p17"/>
            <p:cNvCxnSpPr/>
            <p:nvPr/>
          </p:nvCxnSpPr>
          <p:spPr>
            <a:xfrm>
              <a:off x="1928788" y="5562600"/>
              <a:ext cx="636497" cy="1581"/>
            </a:xfrm>
            <a:prstGeom prst="straightConnector1">
              <a:avLst/>
            </a:prstGeom>
            <a:noFill/>
            <a:ln cap="flat" cmpd="sng" w="38100">
              <a:solidFill>
                <a:srgbClr val="CC66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0" name="Google Shape;470;p17"/>
            <p:cNvCxnSpPr/>
            <p:nvPr/>
          </p:nvCxnSpPr>
          <p:spPr>
            <a:xfrm flipH="1" rot="10800000">
              <a:off x="1752600" y="5659013"/>
              <a:ext cx="1025380" cy="1580"/>
            </a:xfrm>
            <a:prstGeom prst="straightConnector1">
              <a:avLst/>
            </a:prstGeom>
            <a:noFill/>
            <a:ln cap="flat" cmpd="sng" w="38100">
              <a:solidFill>
                <a:srgbClr val="66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471" name="Google Shape;471;p17"/>
          <p:cNvCxnSpPr/>
          <p:nvPr/>
        </p:nvCxnSpPr>
        <p:spPr>
          <a:xfrm flipH="1" rot="10800000">
            <a:off x="2468563" y="5956300"/>
            <a:ext cx="812800" cy="1588"/>
          </a:xfrm>
          <a:prstGeom prst="straightConnector1">
            <a:avLst/>
          </a:prstGeom>
          <a:noFill/>
          <a:ln cap="flat" cmpd="sng" w="38100">
            <a:solidFill>
              <a:srgbClr val="9966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72" name="Google Shape;472;p17"/>
          <p:cNvGrpSpPr/>
          <p:nvPr/>
        </p:nvGrpSpPr>
        <p:grpSpPr>
          <a:xfrm flipH="1" rot="10800000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473" name="Google Shape;473;p17"/>
            <p:cNvCxnSpPr/>
            <p:nvPr/>
          </p:nvCxnSpPr>
          <p:spPr>
            <a:xfrm flipH="1" rot="10800000">
              <a:off x="2727435" y="6213764"/>
              <a:ext cx="495230" cy="1589"/>
            </a:xfrm>
            <a:prstGeom prst="straightConnector1">
              <a:avLst/>
            </a:prstGeom>
            <a:noFill/>
            <a:ln cap="flat" cmpd="sng" w="38100">
              <a:solidFill>
                <a:srgbClr val="CC9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474" name="Google Shape;474;p17"/>
            <p:cNvGrpSpPr/>
            <p:nvPr/>
          </p:nvGrpSpPr>
          <p:grpSpPr>
            <a:xfrm flipH="1" rot="10800000">
              <a:off x="2479820" y="6019800"/>
              <a:ext cx="1025380" cy="98572"/>
              <a:chOff x="1752600" y="5562021"/>
              <a:chExt cx="1025380" cy="98572"/>
            </a:xfrm>
          </p:grpSpPr>
          <p:cxnSp>
            <p:nvCxnSpPr>
              <p:cNvPr id="475" name="Google Shape;475;p17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CC66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6" name="Google Shape;476;p17"/>
              <p:cNvCxnSpPr/>
              <p:nvPr/>
            </p:nvCxnSpPr>
            <p:spPr>
              <a:xfrm flipH="1" rot="10800000">
                <a:off x="1752600" y="5659004"/>
                <a:ext cx="1025380" cy="1589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633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477" name="Google Shape;477;p17"/>
            <p:cNvCxnSpPr/>
            <p:nvPr/>
          </p:nvCxnSpPr>
          <p:spPr>
            <a:xfrm flipH="1" rot="10800000">
              <a:off x="2586168" y="6309157"/>
              <a:ext cx="812685" cy="1589"/>
            </a:xfrm>
            <a:prstGeom prst="straightConnector1">
              <a:avLst/>
            </a:prstGeom>
            <a:noFill/>
            <a:ln cap="flat" cmpd="sng" w="38100">
              <a:solidFill>
                <a:srgbClr val="9966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8" name="Google Shape;478;p17"/>
          <p:cNvGrpSpPr/>
          <p:nvPr/>
        </p:nvGrpSpPr>
        <p:grpSpPr>
          <a:xfrm flipH="1" rot="10800000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479" name="Google Shape;479;p17"/>
            <p:cNvCxnSpPr/>
            <p:nvPr/>
          </p:nvCxnSpPr>
          <p:spPr>
            <a:xfrm flipH="1" rot="10800000">
              <a:off x="4514815" y="5408610"/>
              <a:ext cx="495230" cy="1590"/>
            </a:xfrm>
            <a:prstGeom prst="straightConnector1">
              <a:avLst/>
            </a:prstGeom>
            <a:noFill/>
            <a:ln cap="flat" cmpd="sng" w="38100">
              <a:solidFill>
                <a:srgbClr val="CC9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480" name="Google Shape;480;p17"/>
            <p:cNvGrpSpPr/>
            <p:nvPr/>
          </p:nvGrpSpPr>
          <p:grpSpPr>
            <a:xfrm flipH="1" rot="10800000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481" name="Google Shape;481;p17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straightConnector1">
                <a:avLst/>
              </a:prstGeom>
              <a:noFill/>
              <a:ln cap="flat" cmpd="sng" w="38100">
                <a:solidFill>
                  <a:srgbClr val="CC66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2" name="Google Shape;482;p17"/>
              <p:cNvCxnSpPr/>
              <p:nvPr/>
            </p:nvCxnSpPr>
            <p:spPr>
              <a:xfrm flipH="1" rot="10800000">
                <a:off x="3200400" y="5983574"/>
                <a:ext cx="1025380" cy="159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633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3" name="Google Shape;483;p1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straightConnector1">
                <a:avLst/>
              </a:prstGeom>
              <a:noFill/>
              <a:ln cap="flat" cmpd="sng" w="38100">
                <a:solidFill>
                  <a:srgbClr val="9966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cxnSp>
        <p:nvCxnSpPr>
          <p:cNvPr id="484" name="Google Shape;484;p17"/>
          <p:cNvCxnSpPr/>
          <p:nvPr/>
        </p:nvCxnSpPr>
        <p:spPr>
          <a:xfrm>
            <a:off x="8305800" y="6005512"/>
            <a:ext cx="1025525" cy="0"/>
          </a:xfrm>
          <a:prstGeom prst="straightConnector1">
            <a:avLst/>
          </a:prstGeom>
          <a:noFill/>
          <a:ln cap="flat" cmpd="sng" w="38100">
            <a:solidFill>
              <a:srgbClr val="6633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85" name="Google Shape;485;p17"/>
          <p:cNvGrpSpPr/>
          <p:nvPr/>
        </p:nvGrpSpPr>
        <p:grpSpPr>
          <a:xfrm flipH="1" rot="10800000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486" name="Google Shape;486;p17"/>
            <p:cNvCxnSpPr/>
            <p:nvPr/>
          </p:nvCxnSpPr>
          <p:spPr>
            <a:xfrm>
              <a:off x="4479856" y="6115192"/>
              <a:ext cx="495564" cy="1589"/>
            </a:xfrm>
            <a:prstGeom prst="straightConnector1">
              <a:avLst/>
            </a:prstGeom>
            <a:noFill/>
            <a:ln cap="flat" cmpd="sng" w="38100">
              <a:solidFill>
                <a:srgbClr val="CC9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7" name="Google Shape;487;p17"/>
            <p:cNvCxnSpPr/>
            <p:nvPr/>
          </p:nvCxnSpPr>
          <p:spPr>
            <a:xfrm>
              <a:off x="4409969" y="6212174"/>
              <a:ext cx="635338" cy="1590"/>
            </a:xfrm>
            <a:prstGeom prst="straightConnector1">
              <a:avLst/>
            </a:prstGeom>
            <a:noFill/>
            <a:ln cap="flat" cmpd="sng" w="38100">
              <a:solidFill>
                <a:srgbClr val="CC66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8" name="Google Shape;488;p17"/>
            <p:cNvCxnSpPr/>
            <p:nvPr/>
          </p:nvCxnSpPr>
          <p:spPr>
            <a:xfrm>
              <a:off x="4338494" y="6019800"/>
              <a:ext cx="813233" cy="1589"/>
            </a:xfrm>
            <a:prstGeom prst="straightConnector1">
              <a:avLst/>
            </a:prstGeom>
            <a:noFill/>
            <a:ln cap="flat" cmpd="sng" w="38100">
              <a:solidFill>
                <a:srgbClr val="9966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489" name="Google Shape;489;p17"/>
          <p:cNvCxnSpPr/>
          <p:nvPr/>
        </p:nvCxnSpPr>
        <p:spPr>
          <a:xfrm rot="-5400000">
            <a:off x="2777332" y="5334794"/>
            <a:ext cx="304800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90" name="Google Shape;490;p17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91" name="Google Shape;491;p17"/>
          <p:cNvCxnSpPr/>
          <p:nvPr/>
        </p:nvCxnSpPr>
        <p:spPr>
          <a:xfrm flipH="1">
            <a:off x="4911725" y="5867399"/>
            <a:ext cx="2971800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92" name="Google Shape;492;p17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93" name="Google Shape;493;p17"/>
          <p:cNvCxnSpPr/>
          <p:nvPr/>
        </p:nvCxnSpPr>
        <p:spPr>
          <a:xfrm flipH="1">
            <a:off x="6054725" y="4343399"/>
            <a:ext cx="914400" cy="68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94" name="Google Shape;494;p17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95" name="Google Shape;495;p17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96" name="Google Shape;496;p17"/>
          <p:cNvCxnSpPr/>
          <p:nvPr/>
        </p:nvCxnSpPr>
        <p:spPr>
          <a:xfrm>
            <a:off x="7450138" y="5083174"/>
            <a:ext cx="636587" cy="1588"/>
          </a:xfrm>
          <a:prstGeom prst="straightConnector1">
            <a:avLst/>
          </a:prstGeom>
          <a:noFill/>
          <a:ln cap="flat" cmpd="sng" w="38100">
            <a:solidFill>
              <a:srgbClr val="CC66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7" name="Google Shape;497;p17"/>
          <p:cNvCxnSpPr/>
          <p:nvPr/>
        </p:nvCxnSpPr>
        <p:spPr>
          <a:xfrm flipH="1" rot="10800000">
            <a:off x="7273926" y="5180012"/>
            <a:ext cx="1025525" cy="1587"/>
          </a:xfrm>
          <a:prstGeom prst="straightConnector1">
            <a:avLst/>
          </a:prstGeom>
          <a:noFill/>
          <a:ln cap="flat" cmpd="sng" w="38100">
            <a:solidFill>
              <a:srgbClr val="6633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98" name="Google Shape;498;p17"/>
          <p:cNvGrpSpPr/>
          <p:nvPr/>
        </p:nvGrpSpPr>
        <p:grpSpPr>
          <a:xfrm flipH="1" rot="10800000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499" name="Google Shape;499;p17"/>
            <p:cNvCxnSpPr/>
            <p:nvPr/>
          </p:nvCxnSpPr>
          <p:spPr>
            <a:xfrm>
              <a:off x="6613456" y="4738254"/>
              <a:ext cx="495564" cy="1606"/>
            </a:xfrm>
            <a:prstGeom prst="straightConnector1">
              <a:avLst/>
            </a:prstGeom>
            <a:noFill/>
            <a:ln cap="flat" cmpd="sng" w="38100">
              <a:solidFill>
                <a:srgbClr val="CC9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0" name="Google Shape;500;p17"/>
            <p:cNvCxnSpPr/>
            <p:nvPr/>
          </p:nvCxnSpPr>
          <p:spPr>
            <a:xfrm>
              <a:off x="6472094" y="4834641"/>
              <a:ext cx="813233" cy="1606"/>
            </a:xfrm>
            <a:prstGeom prst="straightConnector1">
              <a:avLst/>
            </a:prstGeom>
            <a:noFill/>
            <a:ln cap="flat" cmpd="sng" w="38100">
              <a:solidFill>
                <a:srgbClr val="9966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501" name="Google Shape;501;p17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02" name="Google Shape;502;p17"/>
          <p:cNvCxnSpPr/>
          <p:nvPr/>
        </p:nvCxnSpPr>
        <p:spPr>
          <a:xfrm flipH="1" rot="-5400000">
            <a:off x="7464425" y="4457699"/>
            <a:ext cx="457200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03" name="Google Shape;503;p17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04" name="Google Shape;504;p17"/>
          <p:cNvCxnSpPr/>
          <p:nvPr/>
        </p:nvCxnSpPr>
        <p:spPr>
          <a:xfrm rot="-5400000">
            <a:off x="8759825" y="4610099"/>
            <a:ext cx="1066800" cy="83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505" name="Google Shape;505;p17"/>
          <p:cNvSpPr txBox="1"/>
          <p:nvPr/>
        </p:nvSpPr>
        <p:spPr>
          <a:xfrm>
            <a:off x="0" y="1229382"/>
            <a:ext cx="12192000" cy="523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Heuristic: the number of the largest pancake that is still out of place</a:t>
            </a:r>
            <a:endParaRPr/>
          </a:p>
        </p:txBody>
      </p:sp>
      <p:grpSp>
        <p:nvGrpSpPr>
          <p:cNvPr id="506" name="Google Shape;506;p17"/>
          <p:cNvGrpSpPr/>
          <p:nvPr/>
        </p:nvGrpSpPr>
        <p:grpSpPr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507" name="Google Shape;507;p17"/>
            <p:cNvSpPr txBox="1"/>
            <p:nvPr/>
          </p:nvSpPr>
          <p:spPr>
            <a:xfrm>
              <a:off x="1143000" y="2590799"/>
              <a:ext cx="304800" cy="446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508" name="Google Shape;508;p17"/>
            <p:cNvSpPr txBox="1"/>
            <p:nvPr/>
          </p:nvSpPr>
          <p:spPr>
            <a:xfrm>
              <a:off x="3352800" y="2133600"/>
              <a:ext cx="304800" cy="446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509" name="Google Shape;509;p17"/>
            <p:cNvSpPr txBox="1"/>
            <p:nvPr/>
          </p:nvSpPr>
          <p:spPr>
            <a:xfrm>
              <a:off x="7239000" y="4038600"/>
              <a:ext cx="304800" cy="446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10" name="Google Shape;510;p17"/>
            <p:cNvSpPr txBox="1"/>
            <p:nvPr/>
          </p:nvSpPr>
          <p:spPr>
            <a:xfrm>
              <a:off x="6400800" y="5791200"/>
              <a:ext cx="304800" cy="446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511" name="Google Shape;511;p17"/>
            <p:cNvSpPr txBox="1"/>
            <p:nvPr/>
          </p:nvSpPr>
          <p:spPr>
            <a:xfrm>
              <a:off x="5334000" y="4953000"/>
              <a:ext cx="304800" cy="446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512" name="Google Shape;512;p17"/>
            <p:cNvSpPr txBox="1"/>
            <p:nvPr/>
          </p:nvSpPr>
          <p:spPr>
            <a:xfrm>
              <a:off x="5181600" y="3962400"/>
              <a:ext cx="304800" cy="446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513" name="Google Shape;513;p17"/>
            <p:cNvSpPr txBox="1"/>
            <p:nvPr/>
          </p:nvSpPr>
          <p:spPr>
            <a:xfrm>
              <a:off x="3276600" y="3429000"/>
              <a:ext cx="304800" cy="446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514" name="Google Shape;514;p17"/>
            <p:cNvSpPr txBox="1"/>
            <p:nvPr/>
          </p:nvSpPr>
          <p:spPr>
            <a:xfrm>
              <a:off x="2438400" y="4495800"/>
              <a:ext cx="304800" cy="446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515" name="Google Shape;515;p17"/>
            <p:cNvSpPr txBox="1"/>
            <p:nvPr/>
          </p:nvSpPr>
          <p:spPr>
            <a:xfrm>
              <a:off x="3505200" y="5334000"/>
              <a:ext cx="304800" cy="446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516" name="Google Shape;516;p17"/>
            <p:cNvSpPr txBox="1"/>
            <p:nvPr/>
          </p:nvSpPr>
          <p:spPr>
            <a:xfrm>
              <a:off x="1905000" y="6096000"/>
              <a:ext cx="304800" cy="446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517" name="Google Shape;517;p17"/>
            <p:cNvSpPr txBox="1"/>
            <p:nvPr/>
          </p:nvSpPr>
          <p:spPr>
            <a:xfrm>
              <a:off x="457200" y="4876801"/>
              <a:ext cx="304800" cy="446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518" name="Google Shape;518;p17"/>
            <p:cNvSpPr txBox="1"/>
            <p:nvPr/>
          </p:nvSpPr>
          <p:spPr>
            <a:xfrm>
              <a:off x="457200" y="5715000"/>
              <a:ext cx="304800" cy="446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519" name="Google Shape;519;p17"/>
            <p:cNvSpPr txBox="1"/>
            <p:nvPr/>
          </p:nvSpPr>
          <p:spPr>
            <a:xfrm>
              <a:off x="1219200" y="3657600"/>
              <a:ext cx="304800" cy="446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  <p:sp>
        <p:nvSpPr>
          <p:cNvPr id="520" name="Google Shape;520;p17"/>
          <p:cNvSpPr txBox="1"/>
          <p:nvPr/>
        </p:nvSpPr>
        <p:spPr>
          <a:xfrm>
            <a:off x="8763000" y="2209799"/>
            <a:ext cx="1143000" cy="523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h(x)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8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Greedy Search</a:t>
            </a:r>
            <a:endParaRPr/>
          </a:p>
        </p:txBody>
      </p:sp>
      <p:sp>
        <p:nvSpPr>
          <p:cNvPr id="527" name="Google Shape;527;p18"/>
          <p:cNvSpPr txBox="1"/>
          <p:nvPr>
            <p:ph idx="1" type="body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682" lvl="0" marL="342882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28" name="Google Shape;52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-457200"/>
            <a:ext cx="9753599" cy="731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9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Heuristic Function</a:t>
            </a:r>
            <a:endParaRPr/>
          </a:p>
        </p:txBody>
      </p:sp>
      <p:sp>
        <p:nvSpPr>
          <p:cNvPr id="535" name="Google Shape;535;p19"/>
          <p:cNvSpPr txBox="1"/>
          <p:nvPr>
            <p:ph idx="1" type="body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682" lvl="0" marL="342882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36" name="Google Shape;5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4689" y="1640445"/>
            <a:ext cx="8329612" cy="4090988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19"/>
          <p:cNvSpPr txBox="1"/>
          <p:nvPr/>
        </p:nvSpPr>
        <p:spPr>
          <a:xfrm>
            <a:off x="8991600" y="5943600"/>
            <a:ext cx="1143000" cy="523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h(x)</a:t>
            </a:r>
            <a:endParaRPr/>
          </a:p>
        </p:txBody>
      </p:sp>
      <p:sp>
        <p:nvSpPr>
          <p:cNvPr id="538" name="Google Shape;538;p19"/>
          <p:cNvSpPr/>
          <p:nvPr/>
        </p:nvSpPr>
        <p:spPr>
          <a:xfrm>
            <a:off x="8458200" y="1600200"/>
            <a:ext cx="1905000" cy="4267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Today</a:t>
            </a:r>
            <a:endParaRPr/>
          </a:p>
        </p:txBody>
      </p:sp>
      <p:sp>
        <p:nvSpPr>
          <p:cNvPr id="101" name="Google Shape;101;p2"/>
          <p:cNvSpPr txBox="1"/>
          <p:nvPr>
            <p:ph idx="1" type="body"/>
          </p:nvPr>
        </p:nvSpPr>
        <p:spPr>
          <a:xfrm>
            <a:off x="685800" y="1214436"/>
            <a:ext cx="106426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282" lvl="0" marL="342882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600"/>
          </a:p>
          <a:p>
            <a:pPr indent="-342882" lvl="0" marL="342882" rtl="0" algn="l">
              <a:spcBef>
                <a:spcPts val="720"/>
              </a:spcBef>
              <a:spcAft>
                <a:spcPts val="0"/>
              </a:spcAft>
              <a:buSzPts val="3600"/>
              <a:buChar char="▪"/>
            </a:pPr>
            <a:r>
              <a:rPr lang="en-US" sz="3600"/>
              <a:t>Informed Search</a:t>
            </a:r>
            <a:endParaRPr/>
          </a:p>
          <a:p>
            <a:pPr indent="-285736" lvl="1" marL="742913" rtl="0" algn="l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Heuristics</a:t>
            </a:r>
            <a:endParaRPr/>
          </a:p>
          <a:p>
            <a:pPr indent="-285736" lvl="1" marL="742913" rtl="0" algn="l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Greedy Search</a:t>
            </a:r>
            <a:endParaRPr/>
          </a:p>
          <a:p>
            <a:pPr indent="-285736" lvl="1" marL="742913" rtl="0" algn="l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A* Search</a:t>
            </a:r>
            <a:endParaRPr/>
          </a:p>
          <a:p>
            <a:pPr indent="-50788" lvl="2" marL="1142942" rtl="0" algn="l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  <a:p>
            <a:pPr indent="-342882" lvl="0" marL="342882" rtl="0" algn="l">
              <a:spcBef>
                <a:spcPts val="720"/>
              </a:spcBef>
              <a:spcAft>
                <a:spcPts val="0"/>
              </a:spcAft>
              <a:buSzPts val="3600"/>
              <a:buChar char="▪"/>
            </a:pPr>
            <a:r>
              <a:rPr lang="en-US" sz="3600"/>
              <a:t>Graph Search</a:t>
            </a:r>
            <a:endParaRPr/>
          </a:p>
          <a:p>
            <a:pPr indent="-50788" lvl="2" marL="1142942" rtl="0" algn="l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  <a:p>
            <a:pPr indent="-82536" lvl="1" marL="742913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3200"/>
          </a:p>
          <a:p>
            <a:pPr indent="-114282" lvl="0" marL="342882" rtl="0" algn="l">
              <a:spcBef>
                <a:spcPts val="72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600"/>
          </a:p>
          <a:p>
            <a:pPr indent="-114282" lvl="0" marL="342882" rtl="0" algn="l">
              <a:spcBef>
                <a:spcPts val="72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600"/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0380" y="1297622"/>
            <a:ext cx="5682419" cy="4416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0"/>
          <p:cNvSpPr txBox="1"/>
          <p:nvPr>
            <p:ph type="title"/>
          </p:nvPr>
        </p:nvSpPr>
        <p:spPr>
          <a:xfrm>
            <a:off x="0" y="-25400"/>
            <a:ext cx="9448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Greedy Search</a:t>
            </a:r>
            <a:endParaRPr/>
          </a:p>
        </p:txBody>
      </p:sp>
      <p:sp>
        <p:nvSpPr>
          <p:cNvPr id="546" name="Google Shape;546;p20"/>
          <p:cNvSpPr txBox="1"/>
          <p:nvPr>
            <p:ph idx="1" type="body"/>
          </p:nvPr>
        </p:nvSpPr>
        <p:spPr>
          <a:xfrm>
            <a:off x="1066800" y="1439861"/>
            <a:ext cx="8229600" cy="4884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2" lvl="0" marL="34288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Expand the node that seems closest…</a:t>
            </a:r>
            <a:endParaRPr/>
          </a:p>
          <a:p>
            <a:pPr indent="-165082" lvl="0" marL="342882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  <a:p>
            <a:pPr indent="-165082" lvl="0" marL="342882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  <a:p>
            <a:pPr indent="-165082" lvl="0" marL="342882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  <a:p>
            <a:pPr indent="-165082" lvl="0" marL="342882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  <a:p>
            <a:pPr indent="-165082" lvl="0" marL="342882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  <a:p>
            <a:pPr indent="-165082" lvl="0" marL="342882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  <a:p>
            <a:pPr indent="-165082" lvl="0" marL="342882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  <a:p>
            <a:pPr indent="-165082" lvl="0" marL="342882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  <a:p>
            <a:pPr indent="-342882" lvl="0" marL="342882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What can go wrong?</a:t>
            </a:r>
            <a:endParaRPr/>
          </a:p>
        </p:txBody>
      </p:sp>
      <p:pic>
        <p:nvPicPr>
          <p:cNvPr id="547" name="Google Shape;54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0177" y="2268535"/>
            <a:ext cx="1122363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3993" y="2311399"/>
            <a:ext cx="6535737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2394" y="2362200"/>
            <a:ext cx="7877175" cy="2128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9218" y="2343153"/>
            <a:ext cx="7880351" cy="28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3962400"/>
            <a:ext cx="3238498" cy="242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20"/>
          <p:cNvPicPr preferRelativeResize="0"/>
          <p:nvPr/>
        </p:nvPicPr>
        <p:blipFill rotWithShape="1">
          <a:blip r:embed="rId8">
            <a:alphaModFix/>
          </a:blip>
          <a:srcRect b="0" l="0" r="21802" t="0"/>
          <a:stretch/>
        </p:blipFill>
        <p:spPr>
          <a:xfrm>
            <a:off x="7339093" y="0"/>
            <a:ext cx="4852907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1"/>
          <p:cNvSpPr/>
          <p:nvPr/>
        </p:nvSpPr>
        <p:spPr>
          <a:xfrm>
            <a:off x="8094662" y="3833812"/>
            <a:ext cx="2884488" cy="2263775"/>
          </a:xfrm>
          <a:custGeom>
            <a:rect b="b" l="l" r="r" t="t"/>
            <a:pathLst>
              <a:path extrusionOk="0" h="1714" w="1817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1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Greedy Search</a:t>
            </a:r>
            <a:endParaRPr/>
          </a:p>
        </p:txBody>
      </p:sp>
      <p:sp>
        <p:nvSpPr>
          <p:cNvPr id="560" name="Google Shape;560;p21"/>
          <p:cNvSpPr txBox="1"/>
          <p:nvPr>
            <p:ph idx="1" type="body"/>
          </p:nvPr>
        </p:nvSpPr>
        <p:spPr>
          <a:xfrm>
            <a:off x="457200" y="1600200"/>
            <a:ext cx="7086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2" lvl="0" marL="34288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Strategy: expand a node that you think is closest to a goal state</a:t>
            </a:r>
            <a:endParaRPr/>
          </a:p>
          <a:p>
            <a:pPr indent="-285736" lvl="1" marL="742913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Heuristic: estimate of distance to nearest goal for each state</a:t>
            </a:r>
            <a:endParaRPr/>
          </a:p>
          <a:p>
            <a:pPr indent="-209536" lvl="1" marL="742913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200"/>
          </a:p>
          <a:p>
            <a:pPr indent="-165082" lvl="0" marL="342882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  <a:p>
            <a:pPr indent="-342882" lvl="0" marL="342882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A common case:</a:t>
            </a:r>
            <a:endParaRPr/>
          </a:p>
          <a:p>
            <a:pPr indent="-285736" lvl="1" marL="742913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Best-first takes you straight to the (wrong) goal</a:t>
            </a:r>
            <a:endParaRPr/>
          </a:p>
          <a:p>
            <a:pPr indent="-266682" lvl="0" marL="342882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200"/>
          </a:p>
          <a:p>
            <a:pPr indent="-266682" lvl="0" marL="342882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200"/>
          </a:p>
          <a:p>
            <a:pPr indent="-165082" lvl="0" marL="342882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  <a:p>
            <a:pPr indent="-342882" lvl="0" marL="342882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Worst-case: like a badly-guided DFS</a:t>
            </a:r>
            <a:endParaRPr/>
          </a:p>
        </p:txBody>
      </p:sp>
      <p:sp>
        <p:nvSpPr>
          <p:cNvPr id="561" name="Google Shape;561;p21"/>
          <p:cNvSpPr/>
          <p:nvPr/>
        </p:nvSpPr>
        <p:spPr>
          <a:xfrm>
            <a:off x="9348787" y="1219200"/>
            <a:ext cx="846139" cy="1774825"/>
          </a:xfrm>
          <a:custGeom>
            <a:rect b="b" l="l" r="r" t="t"/>
            <a:pathLst>
              <a:path extrusionOk="0" h="1118" w="533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1"/>
          <p:cNvSpPr/>
          <p:nvPr/>
        </p:nvSpPr>
        <p:spPr>
          <a:xfrm>
            <a:off x="8001000" y="1322386"/>
            <a:ext cx="2927351" cy="2108200"/>
          </a:xfrm>
          <a:custGeom>
            <a:rect b="b" l="l" r="r" t="t"/>
            <a:pathLst>
              <a:path extrusionOk="0" h="1609" w="1844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21"/>
          <p:cNvSpPr/>
          <p:nvPr/>
        </p:nvSpPr>
        <p:spPr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1"/>
          <p:cNvSpPr/>
          <p:nvPr/>
        </p:nvSpPr>
        <p:spPr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21"/>
          <p:cNvSpPr txBox="1"/>
          <p:nvPr/>
        </p:nvSpPr>
        <p:spPr>
          <a:xfrm>
            <a:off x="9253537" y="1528763"/>
            <a:ext cx="274639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566" name="Google Shape;566;p21"/>
          <p:cNvSpPr/>
          <p:nvPr/>
        </p:nvSpPr>
        <p:spPr>
          <a:xfrm>
            <a:off x="9236076" y="1482725"/>
            <a:ext cx="444500" cy="88900"/>
          </a:xfrm>
          <a:custGeom>
            <a:rect b="b" l="l" r="r" t="t"/>
            <a:pathLst>
              <a:path extrusionOk="0" h="56" w="280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1"/>
          <p:cNvSpPr txBox="1"/>
          <p:nvPr/>
        </p:nvSpPr>
        <p:spPr>
          <a:xfrm>
            <a:off x="9637711" y="1281112"/>
            <a:ext cx="298451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568" name="Google Shape;568;p21"/>
          <p:cNvSpPr/>
          <p:nvPr/>
        </p:nvSpPr>
        <p:spPr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21"/>
          <p:cNvSpPr/>
          <p:nvPr/>
        </p:nvSpPr>
        <p:spPr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21"/>
          <p:cNvSpPr/>
          <p:nvPr/>
        </p:nvSpPr>
        <p:spPr>
          <a:xfrm>
            <a:off x="8080376" y="3959223"/>
            <a:ext cx="2927351" cy="2062163"/>
          </a:xfrm>
          <a:custGeom>
            <a:rect b="b" l="l" r="r" t="t"/>
            <a:pathLst>
              <a:path extrusionOk="0" h="1609" w="1844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21"/>
          <p:cNvSpPr/>
          <p:nvPr/>
        </p:nvSpPr>
        <p:spPr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21"/>
          <p:cNvSpPr/>
          <p:nvPr/>
        </p:nvSpPr>
        <p:spPr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21"/>
          <p:cNvSpPr txBox="1"/>
          <p:nvPr/>
        </p:nvSpPr>
        <p:spPr>
          <a:xfrm>
            <a:off x="9332912" y="4165600"/>
            <a:ext cx="274639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574" name="Google Shape;574;p21"/>
          <p:cNvSpPr/>
          <p:nvPr/>
        </p:nvSpPr>
        <p:spPr>
          <a:xfrm>
            <a:off x="9315451" y="4119561"/>
            <a:ext cx="444500" cy="88900"/>
          </a:xfrm>
          <a:custGeom>
            <a:rect b="b" l="l" r="r" t="t"/>
            <a:pathLst>
              <a:path extrusionOk="0" h="56" w="280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1"/>
          <p:cNvSpPr txBox="1"/>
          <p:nvPr/>
        </p:nvSpPr>
        <p:spPr>
          <a:xfrm>
            <a:off x="9717087" y="3917950"/>
            <a:ext cx="298451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576" name="Google Shape;576;p21"/>
          <p:cNvSpPr/>
          <p:nvPr/>
        </p:nvSpPr>
        <p:spPr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21"/>
          <p:cNvSpPr/>
          <p:nvPr/>
        </p:nvSpPr>
        <p:spPr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2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of Demo Contours Greedy (Empty)</a:t>
            </a:r>
            <a:endParaRPr/>
          </a:p>
        </p:txBody>
      </p:sp>
      <p:pic>
        <p:nvPicPr>
          <p:cNvPr id="584" name="Google Shape;584;p22" title="GreedyContou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4150" y="1540200"/>
            <a:ext cx="67437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3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Video of Demo Contours Greedy (Pacman Small Maze)</a:t>
            </a:r>
            <a:endParaRPr/>
          </a:p>
        </p:txBody>
      </p:sp>
      <p:pic>
        <p:nvPicPr>
          <p:cNvPr id="591" name="Google Shape;591;p23" title="GreedyPacma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100" y="1585225"/>
            <a:ext cx="9829800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4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A* Search</a:t>
            </a:r>
            <a:endParaRPr/>
          </a:p>
        </p:txBody>
      </p:sp>
      <p:sp>
        <p:nvSpPr>
          <p:cNvPr id="598" name="Google Shape;598;p24"/>
          <p:cNvSpPr txBox="1"/>
          <p:nvPr>
            <p:ph idx="1" type="body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682" lvl="0" marL="342882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99" name="Google Shape;59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7527" y="-76200"/>
            <a:ext cx="12182254" cy="7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A* Search</a:t>
            </a:r>
            <a:endParaRPr/>
          </a:p>
        </p:txBody>
      </p:sp>
      <p:pic>
        <p:nvPicPr>
          <p:cNvPr id="606" name="Google Shape;60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400" y="1676400"/>
            <a:ext cx="2871787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9000" y="1447800"/>
            <a:ext cx="1600200" cy="184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9600" y="3744914"/>
            <a:ext cx="3557588" cy="2360612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25"/>
          <p:cNvSpPr txBox="1"/>
          <p:nvPr/>
        </p:nvSpPr>
        <p:spPr>
          <a:xfrm>
            <a:off x="3633787" y="3276601"/>
            <a:ext cx="1524000" cy="400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UCS</a:t>
            </a:r>
            <a:endParaRPr/>
          </a:p>
        </p:txBody>
      </p:sp>
      <p:sp>
        <p:nvSpPr>
          <p:cNvPr id="610" name="Google Shape;610;p25"/>
          <p:cNvSpPr txBox="1"/>
          <p:nvPr/>
        </p:nvSpPr>
        <p:spPr>
          <a:xfrm>
            <a:off x="7162800" y="3276601"/>
            <a:ext cx="1524000" cy="400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Greedy</a:t>
            </a:r>
            <a:endParaRPr/>
          </a:p>
        </p:txBody>
      </p:sp>
      <p:sp>
        <p:nvSpPr>
          <p:cNvPr id="611" name="Google Shape;611;p25"/>
          <p:cNvSpPr txBox="1"/>
          <p:nvPr/>
        </p:nvSpPr>
        <p:spPr>
          <a:xfrm>
            <a:off x="5562599" y="5954714"/>
            <a:ext cx="1524000" cy="400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A*</a:t>
            </a:r>
            <a:endParaRPr/>
          </a:p>
        </p:txBody>
      </p:sp>
      <p:sp>
        <p:nvSpPr>
          <p:cNvPr id="612" name="Google Shape;612;p25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8" name="Google Shape;618;p26"/>
          <p:cNvCxnSpPr>
            <a:stCxn id="619" idx="6"/>
            <a:endCxn id="620" idx="2"/>
          </p:cNvCxnSpPr>
          <p:nvPr/>
        </p:nvCxnSpPr>
        <p:spPr>
          <a:xfrm>
            <a:off x="5029200" y="4038600"/>
            <a:ext cx="1371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1" name="Google Shape;621;p26"/>
          <p:cNvCxnSpPr>
            <a:stCxn id="622" idx="4"/>
            <a:endCxn id="619" idx="0"/>
          </p:cNvCxnSpPr>
          <p:nvPr/>
        </p:nvCxnSpPr>
        <p:spPr>
          <a:xfrm flipH="1">
            <a:off x="4800600" y="3352800"/>
            <a:ext cx="685800" cy="457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3" name="Google Shape;623;p26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Combining UCS and Greedy</a:t>
            </a:r>
            <a:endParaRPr/>
          </a:p>
        </p:txBody>
      </p:sp>
      <p:sp>
        <p:nvSpPr>
          <p:cNvPr id="624" name="Google Shape;624;p26"/>
          <p:cNvSpPr txBox="1"/>
          <p:nvPr>
            <p:ph idx="1" type="body"/>
          </p:nvPr>
        </p:nvSpPr>
        <p:spPr>
          <a:xfrm>
            <a:off x="2209800" y="1371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2" lvl="0" marL="34288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▪"/>
            </a:pPr>
            <a:r>
              <a:rPr lang="en-US" sz="2300">
                <a:solidFill>
                  <a:srgbClr val="3333FF"/>
                </a:solidFill>
                <a:latin typeface="Calibri"/>
                <a:ea typeface="Calibri"/>
                <a:cs typeface="Calibri"/>
                <a:sym typeface="Calibri"/>
              </a:rPr>
              <a:t>Uniform-cost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orders by path cost, or </a:t>
            </a:r>
            <a:r>
              <a:rPr i="1" lang="en-US" sz="2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backward cost  </a:t>
            </a:r>
            <a:r>
              <a:rPr lang="en-US" sz="2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g(n)</a:t>
            </a:r>
            <a:endParaRPr/>
          </a:p>
          <a:p>
            <a:pPr indent="-342882" lvl="0" marL="342882" rtl="0" algn="l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SzPts val="2300"/>
              <a:buChar char="▪"/>
            </a:pPr>
            <a:r>
              <a:rPr lang="en-US" sz="23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Greedy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orders by goal proximity, or </a:t>
            </a:r>
            <a:r>
              <a:rPr i="1" lang="en-US" sz="2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forward cost  </a:t>
            </a:r>
            <a:r>
              <a:rPr lang="en-US" sz="2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h(n)</a:t>
            </a:r>
            <a:endParaRPr i="1" sz="2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32" lvl="0" marL="342882" rtl="0" algn="l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2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32" lvl="0" marL="342882" rtl="0" algn="l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196832" lvl="0" marL="342882" rtl="0" algn="l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196832" lvl="0" marL="342882" rtl="0" algn="l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196832" lvl="0" marL="342882" rtl="0" algn="l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196832" lvl="0" marL="342882" rtl="0" algn="l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196832" lvl="0" marL="342882" rtl="0" algn="l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196832" lvl="0" marL="342882" rtl="0" algn="l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196832" lvl="0" marL="342882" rtl="0" algn="l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196832" lvl="0" marL="342882" rtl="0" algn="l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2882" lvl="0" marL="342882" rtl="0" algn="l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SzPts val="2300"/>
              <a:buChar char="▪"/>
            </a:pPr>
            <a:r>
              <a:rPr lang="en-US" sz="2300">
                <a:solidFill>
                  <a:srgbClr val="CC00CC"/>
                </a:solidFill>
                <a:latin typeface="Calibri"/>
                <a:ea typeface="Calibri"/>
                <a:cs typeface="Calibri"/>
                <a:sym typeface="Calibri"/>
              </a:rPr>
              <a:t>A* Search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orders by the sum: f(n) = g(n) + h(n)</a:t>
            </a:r>
            <a:endParaRPr i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26"/>
          <p:cNvSpPr/>
          <p:nvPr/>
        </p:nvSpPr>
        <p:spPr>
          <a:xfrm>
            <a:off x="457200" y="3810000"/>
            <a:ext cx="457200" cy="45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626" name="Google Shape;626;p26"/>
          <p:cNvSpPr/>
          <p:nvPr/>
        </p:nvSpPr>
        <p:spPr>
          <a:xfrm>
            <a:off x="1752600" y="3810000"/>
            <a:ext cx="457200" cy="45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619" name="Google Shape;619;p26"/>
          <p:cNvSpPr/>
          <p:nvPr/>
        </p:nvSpPr>
        <p:spPr>
          <a:xfrm>
            <a:off x="4572000" y="3810000"/>
            <a:ext cx="457200" cy="45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/>
          </a:p>
        </p:txBody>
      </p:sp>
      <p:sp>
        <p:nvSpPr>
          <p:cNvPr id="627" name="Google Shape;627;p26"/>
          <p:cNvSpPr/>
          <p:nvPr/>
        </p:nvSpPr>
        <p:spPr>
          <a:xfrm>
            <a:off x="1752600" y="4724400"/>
            <a:ext cx="457200" cy="45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620" name="Google Shape;620;p26"/>
          <p:cNvSpPr/>
          <p:nvPr/>
        </p:nvSpPr>
        <p:spPr>
          <a:xfrm>
            <a:off x="6400800" y="3810000"/>
            <a:ext cx="457200" cy="45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/>
          </a:p>
        </p:txBody>
      </p:sp>
      <p:sp>
        <p:nvSpPr>
          <p:cNvPr id="628" name="Google Shape;628;p26"/>
          <p:cNvSpPr txBox="1"/>
          <p:nvPr/>
        </p:nvSpPr>
        <p:spPr>
          <a:xfrm>
            <a:off x="1981200" y="4191001"/>
            <a:ext cx="914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h=5</a:t>
            </a:r>
            <a:endParaRPr/>
          </a:p>
        </p:txBody>
      </p:sp>
      <p:sp>
        <p:nvSpPr>
          <p:cNvPr id="629" name="Google Shape;629;p26"/>
          <p:cNvSpPr txBox="1"/>
          <p:nvPr/>
        </p:nvSpPr>
        <p:spPr>
          <a:xfrm>
            <a:off x="1676400" y="5181601"/>
            <a:ext cx="762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h=6</a:t>
            </a:r>
            <a:endParaRPr/>
          </a:p>
        </p:txBody>
      </p:sp>
      <p:sp>
        <p:nvSpPr>
          <p:cNvPr id="630" name="Google Shape;630;p26"/>
          <p:cNvSpPr txBox="1"/>
          <p:nvPr/>
        </p:nvSpPr>
        <p:spPr>
          <a:xfrm>
            <a:off x="4800600" y="4343401"/>
            <a:ext cx="6858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h=2</a:t>
            </a:r>
            <a:endParaRPr/>
          </a:p>
        </p:txBody>
      </p:sp>
      <p:sp>
        <p:nvSpPr>
          <p:cNvPr id="631" name="Google Shape;631;p26"/>
          <p:cNvSpPr txBox="1"/>
          <p:nvPr/>
        </p:nvSpPr>
        <p:spPr>
          <a:xfrm>
            <a:off x="1066800" y="3641725"/>
            <a:ext cx="533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632" name="Google Shape;632;p26"/>
          <p:cNvSpPr txBox="1"/>
          <p:nvPr/>
        </p:nvSpPr>
        <p:spPr>
          <a:xfrm>
            <a:off x="3276600" y="2286001"/>
            <a:ext cx="381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633" name="Google Shape;633;p26"/>
          <p:cNvSpPr txBox="1"/>
          <p:nvPr/>
        </p:nvSpPr>
        <p:spPr>
          <a:xfrm>
            <a:off x="1066800" y="4572001"/>
            <a:ext cx="533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634" name="Google Shape;634;p26"/>
          <p:cNvSpPr txBox="1"/>
          <p:nvPr/>
        </p:nvSpPr>
        <p:spPr>
          <a:xfrm>
            <a:off x="1524000" y="4251325"/>
            <a:ext cx="533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635" name="Google Shape;635;p26"/>
          <p:cNvSpPr txBox="1"/>
          <p:nvPr/>
        </p:nvSpPr>
        <p:spPr>
          <a:xfrm>
            <a:off x="5562600" y="3641725"/>
            <a:ext cx="533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636" name="Google Shape;636;p26"/>
          <p:cNvSpPr txBox="1"/>
          <p:nvPr/>
        </p:nvSpPr>
        <p:spPr>
          <a:xfrm>
            <a:off x="304800" y="4191001"/>
            <a:ext cx="8382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h=6</a:t>
            </a:r>
            <a:endParaRPr/>
          </a:p>
        </p:txBody>
      </p:sp>
      <p:sp>
        <p:nvSpPr>
          <p:cNvPr id="637" name="Google Shape;637;p26"/>
          <p:cNvSpPr txBox="1"/>
          <p:nvPr/>
        </p:nvSpPr>
        <p:spPr>
          <a:xfrm>
            <a:off x="6172200" y="4343401"/>
            <a:ext cx="914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h=0</a:t>
            </a:r>
            <a:endParaRPr/>
          </a:p>
        </p:txBody>
      </p:sp>
      <p:cxnSp>
        <p:nvCxnSpPr>
          <p:cNvPr id="638" name="Google Shape;638;p26"/>
          <p:cNvCxnSpPr>
            <a:stCxn id="625" idx="6"/>
            <a:endCxn id="626" idx="2"/>
          </p:cNvCxnSpPr>
          <p:nvPr/>
        </p:nvCxnSpPr>
        <p:spPr>
          <a:xfrm>
            <a:off x="914400" y="4038600"/>
            <a:ext cx="838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9" name="Google Shape;639;p26"/>
          <p:cNvCxnSpPr>
            <a:stCxn id="626" idx="4"/>
            <a:endCxn id="627" idx="0"/>
          </p:cNvCxnSpPr>
          <p:nvPr/>
        </p:nvCxnSpPr>
        <p:spPr>
          <a:xfrm>
            <a:off x="1981200" y="4267200"/>
            <a:ext cx="0" cy="457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0" name="Google Shape;640;p26"/>
          <p:cNvCxnSpPr>
            <a:stCxn id="626" idx="0"/>
            <a:endCxn id="622" idx="1"/>
          </p:cNvCxnSpPr>
          <p:nvPr/>
        </p:nvCxnSpPr>
        <p:spPr>
          <a:xfrm rot="-5400000">
            <a:off x="3229200" y="1714500"/>
            <a:ext cx="847500" cy="3343500"/>
          </a:xfrm>
          <a:prstGeom prst="curvedConnector3">
            <a:avLst>
              <a:gd fmla="val 134869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1" name="Google Shape;641;p26"/>
          <p:cNvCxnSpPr>
            <a:stCxn id="627" idx="2"/>
            <a:endCxn id="642" idx="6"/>
          </p:cNvCxnSpPr>
          <p:nvPr/>
        </p:nvCxnSpPr>
        <p:spPr>
          <a:xfrm rot="10800000">
            <a:off x="914400" y="4953000"/>
            <a:ext cx="838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2" name="Google Shape;642;p26"/>
          <p:cNvSpPr/>
          <p:nvPr/>
        </p:nvSpPr>
        <p:spPr>
          <a:xfrm>
            <a:off x="457200" y="4724400"/>
            <a:ext cx="457200" cy="45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cxnSp>
        <p:nvCxnSpPr>
          <p:cNvPr id="643" name="Google Shape;643;p26"/>
          <p:cNvCxnSpPr>
            <a:stCxn id="626" idx="6"/>
            <a:endCxn id="619" idx="2"/>
          </p:cNvCxnSpPr>
          <p:nvPr/>
        </p:nvCxnSpPr>
        <p:spPr>
          <a:xfrm>
            <a:off x="2209800" y="4038600"/>
            <a:ext cx="2362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4" name="Google Shape;644;p26"/>
          <p:cNvSpPr txBox="1"/>
          <p:nvPr/>
        </p:nvSpPr>
        <p:spPr>
          <a:xfrm>
            <a:off x="304800" y="5165725"/>
            <a:ext cx="762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h=7</a:t>
            </a:r>
            <a:endParaRPr/>
          </a:p>
        </p:txBody>
      </p:sp>
      <p:sp>
        <p:nvSpPr>
          <p:cNvPr id="645" name="Google Shape;645;p26"/>
          <p:cNvSpPr txBox="1"/>
          <p:nvPr/>
        </p:nvSpPr>
        <p:spPr>
          <a:xfrm>
            <a:off x="3124200" y="3641725"/>
            <a:ext cx="533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622" name="Google Shape;622;p26"/>
          <p:cNvSpPr/>
          <p:nvPr/>
        </p:nvSpPr>
        <p:spPr>
          <a:xfrm>
            <a:off x="5257800" y="2895600"/>
            <a:ext cx="457200" cy="45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/>
          </a:p>
        </p:txBody>
      </p:sp>
      <p:sp>
        <p:nvSpPr>
          <p:cNvPr id="646" name="Google Shape;646;p26"/>
          <p:cNvSpPr txBox="1"/>
          <p:nvPr/>
        </p:nvSpPr>
        <p:spPr>
          <a:xfrm>
            <a:off x="5715000" y="2895601"/>
            <a:ext cx="762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h=1</a:t>
            </a:r>
            <a:endParaRPr/>
          </a:p>
        </p:txBody>
      </p:sp>
      <p:sp>
        <p:nvSpPr>
          <p:cNvPr id="647" name="Google Shape;647;p26"/>
          <p:cNvSpPr txBox="1"/>
          <p:nvPr/>
        </p:nvSpPr>
        <p:spPr>
          <a:xfrm>
            <a:off x="4724400" y="3200401"/>
            <a:ext cx="533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grpSp>
        <p:nvGrpSpPr>
          <p:cNvPr id="648" name="Google Shape;648;p26"/>
          <p:cNvGrpSpPr/>
          <p:nvPr/>
        </p:nvGrpSpPr>
        <p:grpSpPr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649" name="Google Shape;649;p26"/>
            <p:cNvCxnSpPr/>
            <p:nvPr/>
          </p:nvCxnSpPr>
          <p:spPr>
            <a:xfrm>
              <a:off x="1392" y="2544"/>
              <a:ext cx="528" cy="0"/>
            </a:xfrm>
            <a:prstGeom prst="straightConnector1">
              <a:avLst/>
            </a:prstGeom>
            <a:noFill/>
            <a:ln cap="flat" cmpd="sng" w="38100">
              <a:solidFill>
                <a:srgbClr val="3333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50" name="Google Shape;650;p26"/>
            <p:cNvCxnSpPr/>
            <p:nvPr/>
          </p:nvCxnSpPr>
          <p:spPr>
            <a:xfrm>
              <a:off x="2064" y="2688"/>
              <a:ext cx="0" cy="288"/>
            </a:xfrm>
            <a:prstGeom prst="straightConnector1">
              <a:avLst/>
            </a:prstGeom>
            <a:noFill/>
            <a:ln cap="flat" cmpd="sng" w="38100">
              <a:solidFill>
                <a:srgbClr val="3333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51" name="Google Shape;651;p26"/>
            <p:cNvCxnSpPr/>
            <p:nvPr/>
          </p:nvCxnSpPr>
          <p:spPr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cap="flat" cmpd="sng" w="38100">
              <a:solidFill>
                <a:srgbClr val="3333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52" name="Google Shape;652;p26"/>
          <p:cNvGrpSpPr/>
          <p:nvPr/>
        </p:nvGrpSpPr>
        <p:grpSpPr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653" name="Google Shape;653;p26"/>
            <p:cNvCxnSpPr/>
            <p:nvPr/>
          </p:nvCxnSpPr>
          <p:spPr>
            <a:xfrm>
              <a:off x="3984" y="2550"/>
              <a:ext cx="864" cy="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54" name="Google Shape;654;p26"/>
            <p:cNvCxnSpPr/>
            <p:nvPr/>
          </p:nvCxnSpPr>
          <p:spPr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55" name="Google Shape;655;p26"/>
            <p:cNvCxnSpPr/>
            <p:nvPr/>
          </p:nvCxnSpPr>
          <p:spPr>
            <a:xfrm>
              <a:off x="1392" y="2550"/>
              <a:ext cx="528" cy="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56" name="Google Shape;656;p26"/>
            <p:cNvCxnSpPr/>
            <p:nvPr/>
          </p:nvCxnSpPr>
          <p:spPr>
            <a:xfrm rot="-5400000">
              <a:off x="2850" y="1086"/>
              <a:ext cx="534" cy="2106"/>
            </a:xfrm>
            <a:prstGeom prst="curvedConnector3">
              <a:avLst>
                <a:gd fmla="val 449239" name="adj1"/>
              </a:avLst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57" name="Google Shape;657;p26"/>
          <p:cNvGrpSpPr/>
          <p:nvPr/>
        </p:nvGrpSpPr>
        <p:grpSpPr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658" name="Google Shape;658;p26"/>
            <p:cNvCxnSpPr/>
            <p:nvPr/>
          </p:nvCxnSpPr>
          <p:spPr>
            <a:xfrm>
              <a:off x="3984" y="2544"/>
              <a:ext cx="864" cy="0"/>
            </a:xfrm>
            <a:prstGeom prst="straightConnector1">
              <a:avLst/>
            </a:prstGeom>
            <a:noFill/>
            <a:ln cap="flat" cmpd="sng" w="38100">
              <a:solidFill>
                <a:srgbClr val="CC00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59" name="Google Shape;659;p26"/>
            <p:cNvCxnSpPr/>
            <p:nvPr/>
          </p:nvCxnSpPr>
          <p:spPr>
            <a:xfrm>
              <a:off x="1392" y="2544"/>
              <a:ext cx="528" cy="0"/>
            </a:xfrm>
            <a:prstGeom prst="straightConnector1">
              <a:avLst/>
            </a:prstGeom>
            <a:noFill/>
            <a:ln cap="flat" cmpd="sng" w="38100">
              <a:solidFill>
                <a:srgbClr val="CC00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60" name="Google Shape;660;p26"/>
            <p:cNvCxnSpPr/>
            <p:nvPr/>
          </p:nvCxnSpPr>
          <p:spPr>
            <a:xfrm>
              <a:off x="2208" y="2544"/>
              <a:ext cx="1488" cy="0"/>
            </a:xfrm>
            <a:prstGeom prst="straightConnector1">
              <a:avLst/>
            </a:prstGeom>
            <a:noFill/>
            <a:ln cap="flat" cmpd="sng" w="38100">
              <a:solidFill>
                <a:srgbClr val="CC00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661" name="Google Shape;661;p26"/>
          <p:cNvSpPr txBox="1"/>
          <p:nvPr/>
        </p:nvSpPr>
        <p:spPr>
          <a:xfrm>
            <a:off x="9296400" y="6457892"/>
            <a:ext cx="2819400" cy="400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Teg Grenager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26"/>
          <p:cNvSpPr/>
          <p:nvPr/>
        </p:nvSpPr>
        <p:spPr>
          <a:xfrm>
            <a:off x="9753600" y="2362200"/>
            <a:ext cx="457200" cy="45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663" name="Google Shape;663;p26"/>
          <p:cNvSpPr/>
          <p:nvPr/>
        </p:nvSpPr>
        <p:spPr>
          <a:xfrm>
            <a:off x="9220200" y="2971800"/>
            <a:ext cx="457200" cy="45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664" name="Google Shape;664;p26"/>
          <p:cNvSpPr/>
          <p:nvPr/>
        </p:nvSpPr>
        <p:spPr>
          <a:xfrm>
            <a:off x="8686800" y="3886200"/>
            <a:ext cx="457200" cy="45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665" name="Google Shape;665;p26"/>
          <p:cNvSpPr/>
          <p:nvPr/>
        </p:nvSpPr>
        <p:spPr>
          <a:xfrm>
            <a:off x="8686800" y="4800600"/>
            <a:ext cx="457200" cy="45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666" name="Google Shape;666;p26"/>
          <p:cNvSpPr/>
          <p:nvPr/>
        </p:nvSpPr>
        <p:spPr>
          <a:xfrm>
            <a:off x="10896600" y="3886200"/>
            <a:ext cx="457200" cy="45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/>
          </a:p>
        </p:txBody>
      </p:sp>
      <p:sp>
        <p:nvSpPr>
          <p:cNvPr id="667" name="Google Shape;667;p26"/>
          <p:cNvSpPr/>
          <p:nvPr/>
        </p:nvSpPr>
        <p:spPr>
          <a:xfrm>
            <a:off x="9448800" y="3886200"/>
            <a:ext cx="457200" cy="45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/>
          </a:p>
        </p:txBody>
      </p:sp>
      <p:sp>
        <p:nvSpPr>
          <p:cNvPr id="668" name="Google Shape;668;p26"/>
          <p:cNvSpPr/>
          <p:nvPr/>
        </p:nvSpPr>
        <p:spPr>
          <a:xfrm>
            <a:off x="10896600" y="4800600"/>
            <a:ext cx="457200" cy="45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/>
          </a:p>
        </p:txBody>
      </p:sp>
      <p:sp>
        <p:nvSpPr>
          <p:cNvPr id="669" name="Google Shape;669;p26"/>
          <p:cNvSpPr/>
          <p:nvPr/>
        </p:nvSpPr>
        <p:spPr>
          <a:xfrm>
            <a:off x="9448800" y="4800600"/>
            <a:ext cx="457200" cy="45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/>
          </a:p>
        </p:txBody>
      </p:sp>
      <p:sp>
        <p:nvSpPr>
          <p:cNvPr id="670" name="Google Shape;670;p26"/>
          <p:cNvSpPr/>
          <p:nvPr/>
        </p:nvSpPr>
        <p:spPr>
          <a:xfrm>
            <a:off x="10896600" y="5715000"/>
            <a:ext cx="457200" cy="45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/>
          </a:p>
        </p:txBody>
      </p:sp>
      <p:cxnSp>
        <p:nvCxnSpPr>
          <p:cNvPr id="671" name="Google Shape;671;p26"/>
          <p:cNvCxnSpPr>
            <a:stCxn id="662" idx="4"/>
            <a:endCxn id="663" idx="7"/>
          </p:cNvCxnSpPr>
          <p:nvPr/>
        </p:nvCxnSpPr>
        <p:spPr>
          <a:xfrm flipH="1">
            <a:off x="9610500" y="2819400"/>
            <a:ext cx="371700" cy="2193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2" name="Google Shape;672;p26"/>
          <p:cNvCxnSpPr>
            <a:stCxn id="663" idx="4"/>
            <a:endCxn id="667" idx="0"/>
          </p:cNvCxnSpPr>
          <p:nvPr/>
        </p:nvCxnSpPr>
        <p:spPr>
          <a:xfrm>
            <a:off x="9448800" y="3429000"/>
            <a:ext cx="228600" cy="457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3" name="Google Shape;673;p26"/>
          <p:cNvCxnSpPr>
            <a:stCxn id="666" idx="4"/>
            <a:endCxn id="668" idx="0"/>
          </p:cNvCxnSpPr>
          <p:nvPr/>
        </p:nvCxnSpPr>
        <p:spPr>
          <a:xfrm>
            <a:off x="11125200" y="4343400"/>
            <a:ext cx="0" cy="457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4" name="Google Shape;674;p26"/>
          <p:cNvCxnSpPr>
            <a:stCxn id="667" idx="4"/>
            <a:endCxn id="669" idx="0"/>
          </p:cNvCxnSpPr>
          <p:nvPr/>
        </p:nvCxnSpPr>
        <p:spPr>
          <a:xfrm>
            <a:off x="9677400" y="4343400"/>
            <a:ext cx="0" cy="457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5" name="Google Shape;675;p26"/>
          <p:cNvCxnSpPr>
            <a:stCxn id="666" idx="0"/>
            <a:endCxn id="663" idx="4"/>
          </p:cNvCxnSpPr>
          <p:nvPr/>
        </p:nvCxnSpPr>
        <p:spPr>
          <a:xfrm rot="10800000">
            <a:off x="9448800" y="3429000"/>
            <a:ext cx="1676400" cy="457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6" name="Google Shape;676;p26"/>
          <p:cNvCxnSpPr>
            <a:stCxn id="663" idx="4"/>
            <a:endCxn id="664" idx="0"/>
          </p:cNvCxnSpPr>
          <p:nvPr/>
        </p:nvCxnSpPr>
        <p:spPr>
          <a:xfrm flipH="1">
            <a:off x="8915400" y="3429000"/>
            <a:ext cx="533400" cy="457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7" name="Google Shape;677;p26"/>
          <p:cNvCxnSpPr>
            <a:stCxn id="664" idx="4"/>
            <a:endCxn id="665" idx="0"/>
          </p:cNvCxnSpPr>
          <p:nvPr/>
        </p:nvCxnSpPr>
        <p:spPr>
          <a:xfrm>
            <a:off x="8915400" y="4343400"/>
            <a:ext cx="0" cy="457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8" name="Google Shape;678;p26"/>
          <p:cNvCxnSpPr>
            <a:stCxn id="668" idx="4"/>
            <a:endCxn id="670" idx="0"/>
          </p:cNvCxnSpPr>
          <p:nvPr/>
        </p:nvCxnSpPr>
        <p:spPr>
          <a:xfrm>
            <a:off x="11125200" y="5257800"/>
            <a:ext cx="0" cy="457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9" name="Google Shape;679;p26"/>
          <p:cNvSpPr txBox="1"/>
          <p:nvPr/>
        </p:nvSpPr>
        <p:spPr>
          <a:xfrm>
            <a:off x="10287000" y="2209800"/>
            <a:ext cx="838200" cy="707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 = 0 h=6</a:t>
            </a:r>
            <a:endParaRPr/>
          </a:p>
        </p:txBody>
      </p:sp>
      <p:sp>
        <p:nvSpPr>
          <p:cNvPr id="680" name="Google Shape;680;p26"/>
          <p:cNvSpPr txBox="1"/>
          <p:nvPr/>
        </p:nvSpPr>
        <p:spPr>
          <a:xfrm>
            <a:off x="8458200" y="2797316"/>
            <a:ext cx="838200" cy="707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 = 1 h=5</a:t>
            </a:r>
            <a:endParaRPr/>
          </a:p>
        </p:txBody>
      </p:sp>
      <p:sp>
        <p:nvSpPr>
          <p:cNvPr id="681" name="Google Shape;681;p26"/>
          <p:cNvSpPr txBox="1"/>
          <p:nvPr/>
        </p:nvSpPr>
        <p:spPr>
          <a:xfrm>
            <a:off x="7848600" y="3733800"/>
            <a:ext cx="838200" cy="707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 = 2 h=6</a:t>
            </a:r>
            <a:endParaRPr/>
          </a:p>
        </p:txBody>
      </p:sp>
      <p:sp>
        <p:nvSpPr>
          <p:cNvPr id="682" name="Google Shape;682;p26"/>
          <p:cNvSpPr txBox="1"/>
          <p:nvPr/>
        </p:nvSpPr>
        <p:spPr>
          <a:xfrm>
            <a:off x="7848600" y="4626116"/>
            <a:ext cx="838200" cy="707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 = 3 h=7</a:t>
            </a:r>
            <a:endParaRPr/>
          </a:p>
        </p:txBody>
      </p:sp>
      <p:sp>
        <p:nvSpPr>
          <p:cNvPr id="683" name="Google Shape;683;p26"/>
          <p:cNvSpPr txBox="1"/>
          <p:nvPr/>
        </p:nvSpPr>
        <p:spPr>
          <a:xfrm>
            <a:off x="9829800" y="3810000"/>
            <a:ext cx="838200" cy="707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 = 4 h=2</a:t>
            </a:r>
            <a:endParaRPr/>
          </a:p>
        </p:txBody>
      </p:sp>
      <p:sp>
        <p:nvSpPr>
          <p:cNvPr id="684" name="Google Shape;684;p26"/>
          <p:cNvSpPr txBox="1"/>
          <p:nvPr/>
        </p:nvSpPr>
        <p:spPr>
          <a:xfrm>
            <a:off x="9829800" y="4648200"/>
            <a:ext cx="838200" cy="707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 = 6 h=0</a:t>
            </a:r>
            <a:endParaRPr/>
          </a:p>
        </p:txBody>
      </p:sp>
      <p:sp>
        <p:nvSpPr>
          <p:cNvPr id="685" name="Google Shape;685;p26"/>
          <p:cNvSpPr txBox="1"/>
          <p:nvPr/>
        </p:nvSpPr>
        <p:spPr>
          <a:xfrm>
            <a:off x="11277600" y="3711716"/>
            <a:ext cx="838200" cy="707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 = 9 h=1</a:t>
            </a:r>
            <a:endParaRPr/>
          </a:p>
        </p:txBody>
      </p:sp>
      <p:sp>
        <p:nvSpPr>
          <p:cNvPr id="686" name="Google Shape;686;p26"/>
          <p:cNvSpPr txBox="1"/>
          <p:nvPr/>
        </p:nvSpPr>
        <p:spPr>
          <a:xfrm>
            <a:off x="11277600" y="4702316"/>
            <a:ext cx="914400" cy="707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 = 10 h=2</a:t>
            </a:r>
            <a:endParaRPr/>
          </a:p>
        </p:txBody>
      </p:sp>
      <p:sp>
        <p:nvSpPr>
          <p:cNvPr id="687" name="Google Shape;687;p26"/>
          <p:cNvSpPr txBox="1"/>
          <p:nvPr/>
        </p:nvSpPr>
        <p:spPr>
          <a:xfrm>
            <a:off x="11277600" y="5562600"/>
            <a:ext cx="914400" cy="707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 = 12 h=0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7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When should A* terminate?</a:t>
            </a:r>
            <a:endParaRPr/>
          </a:p>
        </p:txBody>
      </p:sp>
      <p:sp>
        <p:nvSpPr>
          <p:cNvPr id="694" name="Google Shape;694;p27"/>
          <p:cNvSpPr txBox="1"/>
          <p:nvPr>
            <p:ph idx="1" type="body"/>
          </p:nvPr>
        </p:nvSpPr>
        <p:spPr>
          <a:xfrm>
            <a:off x="2209800" y="1447800"/>
            <a:ext cx="9728200" cy="4105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2" lvl="0" marL="342882" rtl="0" algn="l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Should we stop when we enqueue a goal?</a:t>
            </a:r>
            <a:endParaRPr/>
          </a:p>
          <a:p>
            <a:pPr indent="-139682" lvl="0" marL="342882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39682" lvl="0" marL="342882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39682" lvl="0" marL="342882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39682" lvl="0" marL="342882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39682" lvl="0" marL="342882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39682" lvl="0" marL="342882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882" lvl="0" marL="342882" rtl="0" algn="l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No: only stop when we dequeue a goal</a:t>
            </a:r>
            <a:endParaRPr/>
          </a:p>
        </p:txBody>
      </p:sp>
      <p:sp>
        <p:nvSpPr>
          <p:cNvPr id="695" name="Google Shape;695;p27"/>
          <p:cNvSpPr/>
          <p:nvPr/>
        </p:nvSpPr>
        <p:spPr>
          <a:xfrm>
            <a:off x="3276600" y="3505200"/>
            <a:ext cx="609600" cy="595312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696" name="Google Shape;696;p27"/>
          <p:cNvSpPr/>
          <p:nvPr/>
        </p:nvSpPr>
        <p:spPr>
          <a:xfrm>
            <a:off x="5867400" y="4419600"/>
            <a:ext cx="609600" cy="595312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697" name="Google Shape;697;p27"/>
          <p:cNvSpPr/>
          <p:nvPr/>
        </p:nvSpPr>
        <p:spPr>
          <a:xfrm>
            <a:off x="5867400" y="2528888"/>
            <a:ext cx="609600" cy="595312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698" name="Google Shape;698;p27"/>
          <p:cNvSpPr/>
          <p:nvPr/>
        </p:nvSpPr>
        <p:spPr>
          <a:xfrm>
            <a:off x="8382000" y="3519488"/>
            <a:ext cx="609600" cy="595312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/>
          </a:p>
        </p:txBody>
      </p:sp>
      <p:cxnSp>
        <p:nvCxnSpPr>
          <p:cNvPr id="699" name="Google Shape;699;p27"/>
          <p:cNvCxnSpPr/>
          <p:nvPr/>
        </p:nvCxnSpPr>
        <p:spPr>
          <a:xfrm>
            <a:off x="6477000" y="2819400"/>
            <a:ext cx="1905000" cy="838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0" name="Google Shape;700;p27"/>
          <p:cNvCxnSpPr/>
          <p:nvPr/>
        </p:nvCxnSpPr>
        <p:spPr>
          <a:xfrm flipH="1">
            <a:off x="3886200" y="2819400"/>
            <a:ext cx="1981200" cy="838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701" name="Google Shape;701;p27"/>
          <p:cNvCxnSpPr/>
          <p:nvPr/>
        </p:nvCxnSpPr>
        <p:spPr>
          <a:xfrm>
            <a:off x="3886200" y="3962400"/>
            <a:ext cx="1981200" cy="762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2" name="Google Shape;702;p27"/>
          <p:cNvCxnSpPr/>
          <p:nvPr/>
        </p:nvCxnSpPr>
        <p:spPr>
          <a:xfrm flipH="1">
            <a:off x="6477000" y="3962400"/>
            <a:ext cx="1905000" cy="762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03" name="Google Shape;703;p27"/>
          <p:cNvSpPr txBox="1"/>
          <p:nvPr/>
        </p:nvSpPr>
        <p:spPr>
          <a:xfrm>
            <a:off x="4572000" y="2667000"/>
            <a:ext cx="4572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704" name="Google Shape;704;p27"/>
          <p:cNvSpPr txBox="1"/>
          <p:nvPr/>
        </p:nvSpPr>
        <p:spPr>
          <a:xfrm>
            <a:off x="7315200" y="4433888"/>
            <a:ext cx="4572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705" name="Google Shape;705;p27"/>
          <p:cNvSpPr txBox="1"/>
          <p:nvPr/>
        </p:nvSpPr>
        <p:spPr>
          <a:xfrm>
            <a:off x="7315200" y="2681288"/>
            <a:ext cx="4572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706" name="Google Shape;706;p27"/>
          <p:cNvSpPr txBox="1"/>
          <p:nvPr/>
        </p:nvSpPr>
        <p:spPr>
          <a:xfrm>
            <a:off x="4572000" y="4419600"/>
            <a:ext cx="4572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707" name="Google Shape;707;p27"/>
          <p:cNvSpPr txBox="1"/>
          <p:nvPr/>
        </p:nvSpPr>
        <p:spPr>
          <a:xfrm>
            <a:off x="5867400" y="5040870"/>
            <a:ext cx="9144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 = 1</a:t>
            </a:r>
            <a:endParaRPr/>
          </a:p>
        </p:txBody>
      </p:sp>
      <p:sp>
        <p:nvSpPr>
          <p:cNvPr id="708" name="Google Shape;708;p27"/>
          <p:cNvSpPr txBox="1"/>
          <p:nvPr/>
        </p:nvSpPr>
        <p:spPr>
          <a:xfrm>
            <a:off x="5867400" y="2145270"/>
            <a:ext cx="9144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 = 2</a:t>
            </a:r>
            <a:endParaRPr/>
          </a:p>
        </p:txBody>
      </p:sp>
      <p:sp>
        <p:nvSpPr>
          <p:cNvPr id="709" name="Google Shape;709;p27"/>
          <p:cNvSpPr txBox="1"/>
          <p:nvPr/>
        </p:nvSpPr>
        <p:spPr>
          <a:xfrm>
            <a:off x="7620000" y="3593070"/>
            <a:ext cx="9144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 = 0</a:t>
            </a:r>
            <a:endParaRPr/>
          </a:p>
        </p:txBody>
      </p:sp>
      <p:sp>
        <p:nvSpPr>
          <p:cNvPr id="710" name="Google Shape;710;p27"/>
          <p:cNvSpPr txBox="1"/>
          <p:nvPr/>
        </p:nvSpPr>
        <p:spPr>
          <a:xfrm>
            <a:off x="3962400" y="3593070"/>
            <a:ext cx="9144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 = 3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8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Is A* Optimal?</a:t>
            </a:r>
            <a:endParaRPr/>
          </a:p>
        </p:txBody>
      </p:sp>
      <p:sp>
        <p:nvSpPr>
          <p:cNvPr id="717" name="Google Shape;717;p28"/>
          <p:cNvSpPr txBox="1"/>
          <p:nvPr>
            <p:ph idx="1" type="body"/>
          </p:nvPr>
        </p:nvSpPr>
        <p:spPr>
          <a:xfrm>
            <a:off x="2209800" y="5181599"/>
            <a:ext cx="9575800" cy="944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2" lvl="0" marL="34288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What went wrong?</a:t>
            </a:r>
            <a:endParaRPr/>
          </a:p>
          <a:p>
            <a:pPr indent="-342882" lvl="0" marL="342882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Actual goal cost &lt; estimated goal cost</a:t>
            </a:r>
            <a:endParaRPr/>
          </a:p>
          <a:p>
            <a:pPr indent="-342882" lvl="0" marL="342882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We need estimates to be less than actual costs!</a:t>
            </a:r>
            <a:endParaRPr/>
          </a:p>
        </p:txBody>
      </p:sp>
      <p:sp>
        <p:nvSpPr>
          <p:cNvPr id="718" name="Google Shape;718;p28"/>
          <p:cNvSpPr/>
          <p:nvPr/>
        </p:nvSpPr>
        <p:spPr>
          <a:xfrm>
            <a:off x="5791200" y="1752598"/>
            <a:ext cx="609600" cy="571501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719" name="Google Shape;719;p28"/>
          <p:cNvSpPr/>
          <p:nvPr/>
        </p:nvSpPr>
        <p:spPr>
          <a:xfrm>
            <a:off x="8763000" y="3238499"/>
            <a:ext cx="609600" cy="571501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/>
          </a:p>
        </p:txBody>
      </p:sp>
      <p:sp>
        <p:nvSpPr>
          <p:cNvPr id="720" name="Google Shape;720;p28"/>
          <p:cNvSpPr/>
          <p:nvPr/>
        </p:nvSpPr>
        <p:spPr>
          <a:xfrm>
            <a:off x="2819400" y="3124198"/>
            <a:ext cx="609600" cy="571501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721" name="Google Shape;721;p28"/>
          <p:cNvSpPr txBox="1"/>
          <p:nvPr/>
        </p:nvSpPr>
        <p:spPr>
          <a:xfrm>
            <a:off x="3886200" y="1752599"/>
            <a:ext cx="457200" cy="519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722" name="Google Shape;722;p28"/>
          <p:cNvSpPr txBox="1"/>
          <p:nvPr/>
        </p:nvSpPr>
        <p:spPr>
          <a:xfrm>
            <a:off x="7848600" y="1752599"/>
            <a:ext cx="457200" cy="519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723" name="Google Shape;723;p28"/>
          <p:cNvSpPr txBox="1"/>
          <p:nvPr/>
        </p:nvSpPr>
        <p:spPr>
          <a:xfrm>
            <a:off x="5715000" y="1295399"/>
            <a:ext cx="914400" cy="400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 = 6</a:t>
            </a:r>
            <a:endParaRPr/>
          </a:p>
        </p:txBody>
      </p:sp>
      <p:sp>
        <p:nvSpPr>
          <p:cNvPr id="724" name="Google Shape;724;p28"/>
          <p:cNvSpPr txBox="1"/>
          <p:nvPr/>
        </p:nvSpPr>
        <p:spPr>
          <a:xfrm>
            <a:off x="9448800" y="3288269"/>
            <a:ext cx="914400" cy="400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 = 0</a:t>
            </a:r>
            <a:endParaRPr/>
          </a:p>
        </p:txBody>
      </p:sp>
      <p:sp>
        <p:nvSpPr>
          <p:cNvPr id="725" name="Google Shape;725;p28"/>
          <p:cNvSpPr txBox="1"/>
          <p:nvPr/>
        </p:nvSpPr>
        <p:spPr>
          <a:xfrm>
            <a:off x="0" y="4038600"/>
            <a:ext cx="12192000" cy="519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726" name="Google Shape;726;p28"/>
          <p:cNvSpPr txBox="1"/>
          <p:nvPr/>
        </p:nvSpPr>
        <p:spPr>
          <a:xfrm>
            <a:off x="3505200" y="3200399"/>
            <a:ext cx="762000" cy="400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cxnSp>
        <p:nvCxnSpPr>
          <p:cNvPr id="727" name="Google Shape;727;p28"/>
          <p:cNvCxnSpPr>
            <a:stCxn id="720" idx="2"/>
            <a:endCxn id="719" idx="2"/>
          </p:cNvCxnSpPr>
          <p:nvPr/>
        </p:nvCxnSpPr>
        <p:spPr>
          <a:xfrm flipH="1" rot="-5400000">
            <a:off x="6038850" y="781049"/>
            <a:ext cx="114300" cy="5943600"/>
          </a:xfrm>
          <a:prstGeom prst="curvedConnector3">
            <a:avLst>
              <a:gd fmla="val 792311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728" name="Google Shape;728;p28"/>
          <p:cNvCxnSpPr>
            <a:stCxn id="720" idx="0"/>
            <a:endCxn id="718" idx="1"/>
          </p:cNvCxnSpPr>
          <p:nvPr/>
        </p:nvCxnSpPr>
        <p:spPr>
          <a:xfrm rot="-5400000">
            <a:off x="3914850" y="1247848"/>
            <a:ext cx="1085700" cy="2667000"/>
          </a:xfrm>
          <a:prstGeom prst="curved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729" name="Google Shape;729;p28"/>
          <p:cNvCxnSpPr>
            <a:stCxn id="718" idx="3"/>
            <a:endCxn id="719" idx="0"/>
          </p:cNvCxnSpPr>
          <p:nvPr/>
        </p:nvCxnSpPr>
        <p:spPr>
          <a:xfrm>
            <a:off x="6400800" y="2038349"/>
            <a:ext cx="2667000" cy="1200300"/>
          </a:xfrm>
          <a:prstGeom prst="curved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lg" w="lg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29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Admissible Heuristics</a:t>
            </a:r>
            <a:endParaRPr/>
          </a:p>
        </p:txBody>
      </p:sp>
      <p:sp>
        <p:nvSpPr>
          <p:cNvPr id="736" name="Google Shape;736;p29"/>
          <p:cNvSpPr txBox="1"/>
          <p:nvPr>
            <p:ph idx="1" type="body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682" lvl="0" marL="342882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737" name="Google Shape;73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6543" y="1219379"/>
            <a:ext cx="6398914" cy="4832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Recap: Search</a:t>
            </a:r>
            <a:endParaRPr/>
          </a:p>
        </p:txBody>
      </p:sp>
      <p:pic>
        <p:nvPicPr>
          <p:cNvPr id="109" name="Google Shape;10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3873" y="76200"/>
            <a:ext cx="8067052" cy="60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0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Idea: Admissibility</a:t>
            </a:r>
            <a:endParaRPr/>
          </a:p>
        </p:txBody>
      </p:sp>
      <p:sp>
        <p:nvSpPr>
          <p:cNvPr id="744" name="Google Shape;744;p30"/>
          <p:cNvSpPr txBox="1"/>
          <p:nvPr>
            <p:ph idx="1" type="body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682" lvl="0" marL="342882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745" name="Google Shape;74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068" y="1143000"/>
            <a:ext cx="5555264" cy="40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1595" y="1143152"/>
            <a:ext cx="5397497" cy="4076396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30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Inadmissible (pessimistic) heuristics break optimality by trapping good plans on the fringe</a:t>
            </a:r>
            <a:endParaRPr/>
          </a:p>
        </p:txBody>
      </p:sp>
      <p:sp>
        <p:nvSpPr>
          <p:cNvPr id="748" name="Google Shape;748;p30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Admissible (optimistic) heuristics slow down bad plans but never outweigh true costs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1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Admissible Heuristics</a:t>
            </a:r>
            <a:endParaRPr/>
          </a:p>
        </p:txBody>
      </p:sp>
      <p:sp>
        <p:nvSpPr>
          <p:cNvPr id="755" name="Google Shape;755;p31"/>
          <p:cNvSpPr txBox="1"/>
          <p:nvPr>
            <p:ph idx="1" type="body"/>
          </p:nvPr>
        </p:nvSpPr>
        <p:spPr>
          <a:xfrm>
            <a:off x="457200" y="1219200"/>
            <a:ext cx="11277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2" lvl="0" marL="342882" rtl="0" algn="l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A heuristic </a:t>
            </a:r>
            <a:r>
              <a:rPr i="1" lang="en-US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/>
              <a:t> is </a:t>
            </a:r>
            <a:r>
              <a:rPr i="1" lang="en-US">
                <a:solidFill>
                  <a:srgbClr val="C00000"/>
                </a:solidFill>
              </a:rPr>
              <a:t>admissible</a:t>
            </a:r>
            <a:r>
              <a:rPr i="1" lang="en-US"/>
              <a:t> </a:t>
            </a:r>
            <a:r>
              <a:rPr lang="en-US"/>
              <a:t>(optimistic) if:</a:t>
            </a:r>
            <a:endParaRPr/>
          </a:p>
          <a:p>
            <a:pPr indent="-107936" lvl="1" marL="742913" rtl="0" algn="l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107936" lvl="1" marL="742913" rtl="0" algn="l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342882" lvl="0" marL="342882" rtl="0" algn="l">
              <a:spcBef>
                <a:spcPts val="640"/>
              </a:spcBef>
              <a:spcAft>
                <a:spcPts val="0"/>
              </a:spcAft>
              <a:buSzPts val="3200"/>
              <a:buFont typeface="Noto Sans Symbols"/>
              <a:buNone/>
            </a:pPr>
            <a:r>
              <a:rPr lang="en-US"/>
              <a:t>	where               is the true cost to a nearest goal</a:t>
            </a:r>
            <a:endParaRPr/>
          </a:p>
          <a:p>
            <a:pPr indent="-342882" lvl="0" marL="342882" rtl="0" algn="l">
              <a:spcBef>
                <a:spcPts val="32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 sz="1600"/>
          </a:p>
          <a:p>
            <a:pPr indent="-342882" lvl="0" marL="342882" rtl="0" algn="l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Examples:</a:t>
            </a:r>
            <a:endParaRPr/>
          </a:p>
          <a:p>
            <a:pPr indent="-139682" lvl="0" marL="342882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  <a:p>
            <a:pPr indent="-139682" lvl="0" marL="342882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  <a:p>
            <a:pPr indent="-342882" lvl="0" marL="342882" rtl="0" algn="l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Coming up with admissible heuristics is most of what’s involved in using A* in practice.</a:t>
            </a:r>
            <a:endParaRPr/>
          </a:p>
        </p:txBody>
      </p:sp>
      <p:pic>
        <p:nvPicPr>
          <p:cNvPr descr="txp_fig" id="756" name="Google Shape;75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3400" y="2133600"/>
            <a:ext cx="3130785" cy="403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757" name="Google Shape;75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3600" y="2949575"/>
            <a:ext cx="979488" cy="403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8" name="Google Shape;758;p31"/>
          <p:cNvGrpSpPr/>
          <p:nvPr/>
        </p:nvGrpSpPr>
        <p:grpSpPr>
          <a:xfrm>
            <a:off x="7661275" y="4114804"/>
            <a:ext cx="2641750" cy="599323"/>
            <a:chOff x="2098675" y="4903173"/>
            <a:chExt cx="1406525" cy="319544"/>
          </a:xfrm>
        </p:grpSpPr>
        <p:cxnSp>
          <p:nvCxnSpPr>
            <p:cNvPr id="759" name="Google Shape;759;p31"/>
            <p:cNvCxnSpPr/>
            <p:nvPr/>
          </p:nvCxnSpPr>
          <p:spPr>
            <a:xfrm>
              <a:off x="2727325" y="5028769"/>
              <a:ext cx="495300" cy="0"/>
            </a:xfrm>
            <a:prstGeom prst="straightConnector1">
              <a:avLst/>
            </a:prstGeom>
            <a:noFill/>
            <a:ln cap="flat" cmpd="sng" w="76200">
              <a:solidFill>
                <a:srgbClr val="CC9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0" name="Google Shape;760;p31"/>
            <p:cNvCxnSpPr/>
            <p:nvPr/>
          </p:nvCxnSpPr>
          <p:spPr>
            <a:xfrm>
              <a:off x="2655888" y="5125744"/>
              <a:ext cx="636587" cy="0"/>
            </a:xfrm>
            <a:prstGeom prst="straightConnector1">
              <a:avLst/>
            </a:prstGeom>
            <a:noFill/>
            <a:ln cap="flat" cmpd="sng" w="76200">
              <a:solidFill>
                <a:srgbClr val="CC66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1" name="Google Shape;761;p31"/>
            <p:cNvCxnSpPr/>
            <p:nvPr/>
          </p:nvCxnSpPr>
          <p:spPr>
            <a:xfrm flipH="1" rot="10800000">
              <a:off x="2479675" y="4930204"/>
              <a:ext cx="1025525" cy="1590"/>
            </a:xfrm>
            <a:prstGeom prst="straightConnector1">
              <a:avLst/>
            </a:prstGeom>
            <a:noFill/>
            <a:ln cap="flat" cmpd="sng" w="76200">
              <a:solidFill>
                <a:srgbClr val="66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2" name="Google Shape;762;p31"/>
            <p:cNvCxnSpPr/>
            <p:nvPr/>
          </p:nvCxnSpPr>
          <p:spPr>
            <a:xfrm flipH="1" rot="10800000">
              <a:off x="2586038" y="5221128"/>
              <a:ext cx="812800" cy="1589"/>
            </a:xfrm>
            <a:prstGeom prst="straightConnector1">
              <a:avLst/>
            </a:prstGeom>
            <a:noFill/>
            <a:ln cap="flat" cmpd="sng" w="76200">
              <a:solidFill>
                <a:srgbClr val="9966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63" name="Google Shape;763;p31"/>
            <p:cNvSpPr txBox="1"/>
            <p:nvPr/>
          </p:nvSpPr>
          <p:spPr>
            <a:xfrm>
              <a:off x="2098675" y="4903173"/>
              <a:ext cx="304800" cy="278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</p:grpSp>
      <p:grpSp>
        <p:nvGrpSpPr>
          <p:cNvPr id="764" name="Google Shape;764;p31"/>
          <p:cNvGrpSpPr/>
          <p:nvPr/>
        </p:nvGrpSpPr>
        <p:grpSpPr>
          <a:xfrm>
            <a:off x="3314701" y="3962400"/>
            <a:ext cx="2663825" cy="1196975"/>
            <a:chOff x="4724400" y="4114800"/>
            <a:chExt cx="2663541" cy="1197700"/>
          </a:xfrm>
        </p:grpSpPr>
        <p:pic>
          <p:nvPicPr>
            <p:cNvPr descr="Z:\Shared with PC\smallMaze.png" id="765" name="Google Shape;765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24400" y="4114800"/>
              <a:ext cx="2663541" cy="11977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66" name="Google Shape;766;p31"/>
            <p:cNvCxnSpPr/>
            <p:nvPr/>
          </p:nvCxnSpPr>
          <p:spPr>
            <a:xfrm flipH="1">
              <a:off x="4952976" y="4553215"/>
              <a:ext cx="1125418" cy="19062"/>
            </a:xfrm>
            <a:prstGeom prst="straightConnector1">
              <a:avLst/>
            </a:prstGeom>
            <a:noFill/>
            <a:ln cap="flat" cmpd="sng" w="571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67" name="Google Shape;767;p31"/>
            <p:cNvSpPr txBox="1"/>
            <p:nvPr/>
          </p:nvSpPr>
          <p:spPr>
            <a:xfrm>
              <a:off x="5105401" y="4648200"/>
              <a:ext cx="548590" cy="5235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  <p:cxnSp>
          <p:nvCxnSpPr>
            <p:cNvPr id="768" name="Google Shape;768;p31"/>
            <p:cNvCxnSpPr/>
            <p:nvPr/>
          </p:nvCxnSpPr>
          <p:spPr>
            <a:xfrm rot="5400000">
              <a:off x="4648785" y="4876468"/>
              <a:ext cx="609969" cy="1588"/>
            </a:xfrm>
            <a:prstGeom prst="straightConnector1">
              <a:avLst/>
            </a:prstGeom>
            <a:noFill/>
            <a:ln cap="flat" cmpd="sng" w="57150">
              <a:solidFill>
                <a:srgbClr val="C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2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Optimality of A* Tree Search</a:t>
            </a:r>
            <a:endParaRPr/>
          </a:p>
        </p:txBody>
      </p:sp>
      <p:sp>
        <p:nvSpPr>
          <p:cNvPr id="775" name="Google Shape;775;p32"/>
          <p:cNvSpPr txBox="1"/>
          <p:nvPr>
            <p:ph idx="1" type="body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682" lvl="0" marL="342882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776" name="Google Shape;77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6501" y="1753559"/>
            <a:ext cx="5862797" cy="4222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3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Optimality of A* Tree Search</a:t>
            </a:r>
            <a:endParaRPr/>
          </a:p>
        </p:txBody>
      </p:sp>
      <p:sp>
        <p:nvSpPr>
          <p:cNvPr id="783" name="Google Shape;783;p33"/>
          <p:cNvSpPr txBox="1"/>
          <p:nvPr>
            <p:ph idx="1" type="body"/>
          </p:nvPr>
        </p:nvSpPr>
        <p:spPr>
          <a:xfrm>
            <a:off x="1371440" y="1447800"/>
            <a:ext cx="50292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2" lvl="0" marL="342882" rtl="0" algn="l"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Assume:</a:t>
            </a:r>
            <a:endParaRPr/>
          </a:p>
          <a:p>
            <a:pPr indent="-342882" lvl="0" marL="342882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 is an optimal goal node</a:t>
            </a:r>
            <a:endParaRPr/>
          </a:p>
          <a:p>
            <a:pPr indent="-342882" lvl="0" marL="342882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B is a suboptimal goal node</a:t>
            </a:r>
            <a:endParaRPr/>
          </a:p>
          <a:p>
            <a:pPr indent="-342882" lvl="0" marL="342882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h is admissible</a:t>
            </a:r>
            <a:endParaRPr/>
          </a:p>
          <a:p>
            <a:pPr indent="-266682" lvl="0" marL="342882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42882" lvl="0" marL="342882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Claim:</a:t>
            </a:r>
            <a:endParaRPr/>
          </a:p>
          <a:p>
            <a:pPr indent="-342882" lvl="0" marL="342882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 will exit the fringe before B</a:t>
            </a:r>
            <a:endParaRPr/>
          </a:p>
        </p:txBody>
      </p:sp>
      <p:sp>
        <p:nvSpPr>
          <p:cNvPr id="784" name="Google Shape;784;p33"/>
          <p:cNvSpPr/>
          <p:nvPr/>
        </p:nvSpPr>
        <p:spPr>
          <a:xfrm>
            <a:off x="7384889" y="1789113"/>
            <a:ext cx="2927351" cy="2554287"/>
          </a:xfrm>
          <a:custGeom>
            <a:rect b="b" l="l" r="r" t="t"/>
            <a:pathLst>
              <a:path extrusionOk="0" h="1609" w="1844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33"/>
          <p:cNvSpPr/>
          <p:nvPr/>
        </p:nvSpPr>
        <p:spPr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33"/>
          <p:cNvSpPr/>
          <p:nvPr/>
        </p:nvSpPr>
        <p:spPr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33"/>
          <p:cNvSpPr txBox="1"/>
          <p:nvPr/>
        </p:nvSpPr>
        <p:spPr>
          <a:xfrm>
            <a:off x="8637425" y="1995486"/>
            <a:ext cx="274639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788" name="Google Shape;788;p33"/>
          <p:cNvSpPr/>
          <p:nvPr/>
        </p:nvSpPr>
        <p:spPr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33"/>
          <p:cNvSpPr/>
          <p:nvPr/>
        </p:nvSpPr>
        <p:spPr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33"/>
          <p:cNvSpPr/>
          <p:nvPr/>
        </p:nvSpPr>
        <p:spPr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xp_fig" id="791" name="Google Shape;79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34304" y="3819722"/>
            <a:ext cx="257496" cy="241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792" name="Google Shape;79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5983" y="3514921"/>
            <a:ext cx="257817" cy="257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4"/>
          <p:cNvSpPr/>
          <p:nvPr/>
        </p:nvSpPr>
        <p:spPr>
          <a:xfrm>
            <a:off x="5410200" y="4572000"/>
            <a:ext cx="6553200" cy="1905000"/>
          </a:xfrm>
          <a:prstGeom prst="wedgeRoundRectCallout">
            <a:avLst>
              <a:gd fmla="val -60117" name="adj1"/>
              <a:gd fmla="val -90421" name="adj2"/>
              <a:gd fmla="val 16667" name="adj3"/>
            </a:avLst>
          </a:prstGeom>
          <a:solidFill>
            <a:schemeClr val="lt1"/>
          </a:solidFill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34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Optimality of A* Tree Search: Blocking</a:t>
            </a:r>
            <a:endParaRPr/>
          </a:p>
        </p:txBody>
      </p:sp>
      <p:sp>
        <p:nvSpPr>
          <p:cNvPr id="800" name="Google Shape;800;p34"/>
          <p:cNvSpPr txBox="1"/>
          <p:nvPr>
            <p:ph idx="1" type="body"/>
          </p:nvPr>
        </p:nvSpPr>
        <p:spPr>
          <a:xfrm>
            <a:off x="457200" y="1417637"/>
            <a:ext cx="4953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2" lvl="0" marL="342882" rtl="0" algn="l"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Proof:</a:t>
            </a:r>
            <a:endParaRPr/>
          </a:p>
          <a:p>
            <a:pPr indent="-342882" lvl="0" marL="342882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Imagine B is on the fringe</a:t>
            </a:r>
            <a:endParaRPr/>
          </a:p>
          <a:p>
            <a:pPr indent="-342882" lvl="0" marL="342882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Some ancestor </a:t>
            </a:r>
            <a:r>
              <a:rPr i="1" lang="en-US" sz="24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of A is on the fringe, too (maybe A!)</a:t>
            </a:r>
            <a:endParaRPr/>
          </a:p>
          <a:p>
            <a:pPr indent="-342882" lvl="0" marL="342882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Claim: </a:t>
            </a:r>
            <a:r>
              <a:rPr i="1" lang="en-US" sz="24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will be expanded before B</a:t>
            </a:r>
            <a:endParaRPr/>
          </a:p>
          <a:p>
            <a:pPr indent="-457199" lvl="1" marL="914376" rtl="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f(n) is less or equal to f(A)</a:t>
            </a:r>
            <a:endParaRPr/>
          </a:p>
        </p:txBody>
      </p:sp>
      <p:pic>
        <p:nvPicPr>
          <p:cNvPr descr="txp_fig" id="801" name="Google Shape;80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4903471"/>
            <a:ext cx="3013075" cy="319087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34"/>
          <p:cNvSpPr txBox="1"/>
          <p:nvPr/>
        </p:nvSpPr>
        <p:spPr>
          <a:xfrm>
            <a:off x="9144000" y="4822578"/>
            <a:ext cx="304800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 of f-cost</a:t>
            </a:r>
            <a:endParaRPr/>
          </a:p>
        </p:txBody>
      </p:sp>
      <p:pic>
        <p:nvPicPr>
          <p:cNvPr descr="txp_fig" id="803" name="Google Shape;80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4998" y="5374957"/>
            <a:ext cx="1864893" cy="318467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34"/>
          <p:cNvSpPr txBox="1"/>
          <p:nvPr/>
        </p:nvSpPr>
        <p:spPr>
          <a:xfrm>
            <a:off x="9144000" y="5284243"/>
            <a:ext cx="304800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Admissibility of h</a:t>
            </a:r>
            <a:endParaRPr/>
          </a:p>
        </p:txBody>
      </p:sp>
      <p:sp>
        <p:nvSpPr>
          <p:cNvPr id="805" name="Google Shape;805;p34"/>
          <p:cNvSpPr/>
          <p:nvPr/>
        </p:nvSpPr>
        <p:spPr>
          <a:xfrm>
            <a:off x="8200864" y="1538287"/>
            <a:ext cx="1931987" cy="2371725"/>
          </a:xfrm>
          <a:custGeom>
            <a:rect b="b" l="l" r="r" t="t"/>
            <a:pathLst>
              <a:path extrusionOk="0" h="1494" w="1217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34"/>
          <p:cNvSpPr/>
          <p:nvPr/>
        </p:nvSpPr>
        <p:spPr>
          <a:xfrm>
            <a:off x="7384889" y="1517651"/>
            <a:ext cx="2927351" cy="2554287"/>
          </a:xfrm>
          <a:custGeom>
            <a:rect b="b" l="l" r="r" t="t"/>
            <a:pathLst>
              <a:path extrusionOk="0" h="1609" w="1844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34"/>
          <p:cNvSpPr/>
          <p:nvPr/>
        </p:nvSpPr>
        <p:spPr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34"/>
          <p:cNvSpPr/>
          <p:nvPr/>
        </p:nvSpPr>
        <p:spPr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34"/>
          <p:cNvSpPr txBox="1"/>
          <p:nvPr/>
        </p:nvSpPr>
        <p:spPr>
          <a:xfrm>
            <a:off x="8637425" y="1724024"/>
            <a:ext cx="274639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810" name="Google Shape;810;p34"/>
          <p:cNvSpPr/>
          <p:nvPr/>
        </p:nvSpPr>
        <p:spPr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34"/>
          <p:cNvSpPr/>
          <p:nvPr/>
        </p:nvSpPr>
        <p:spPr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34"/>
          <p:cNvSpPr/>
          <p:nvPr/>
        </p:nvSpPr>
        <p:spPr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34"/>
          <p:cNvSpPr/>
          <p:nvPr/>
        </p:nvSpPr>
        <p:spPr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xp_fig" id="814" name="Google Shape;81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80175" y="2493961"/>
            <a:ext cx="192088" cy="1603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815" name="Google Shape;815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34304" y="3548260"/>
            <a:ext cx="257496" cy="241101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34"/>
          <p:cNvSpPr/>
          <p:nvPr/>
        </p:nvSpPr>
        <p:spPr>
          <a:xfrm rot="1800000">
            <a:off x="7335252" y="2272604"/>
            <a:ext cx="954869" cy="1555261"/>
          </a:xfrm>
          <a:prstGeom prst="ellipse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xp_fig" id="817" name="Google Shape;817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31099" y="5867401"/>
            <a:ext cx="1944584" cy="318518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34"/>
          <p:cNvSpPr txBox="1"/>
          <p:nvPr/>
        </p:nvSpPr>
        <p:spPr>
          <a:xfrm>
            <a:off x="9144000" y="5741443"/>
            <a:ext cx="304800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 = 0 at a goal</a:t>
            </a:r>
            <a:endParaRPr/>
          </a:p>
        </p:txBody>
      </p:sp>
      <p:pic>
        <p:nvPicPr>
          <p:cNvPr descr="txp_fig" id="819" name="Google Shape;819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15200" y="3200400"/>
            <a:ext cx="257817" cy="257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5"/>
          <p:cNvSpPr/>
          <p:nvPr/>
        </p:nvSpPr>
        <p:spPr>
          <a:xfrm>
            <a:off x="5562600" y="4572000"/>
            <a:ext cx="6400800" cy="1371600"/>
          </a:xfrm>
          <a:prstGeom prst="wedgeRoundRectCallout">
            <a:avLst>
              <a:gd fmla="val -75813" name="adj1"/>
              <a:gd fmla="val -77449" name="adj2"/>
              <a:gd fmla="val 16667" name="adj3"/>
            </a:avLst>
          </a:prstGeom>
          <a:solidFill>
            <a:schemeClr val="lt1"/>
          </a:solidFill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35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Optimality of A* Tree Search: Blocking</a:t>
            </a:r>
            <a:endParaRPr/>
          </a:p>
        </p:txBody>
      </p:sp>
      <p:sp>
        <p:nvSpPr>
          <p:cNvPr id="827" name="Google Shape;827;p35"/>
          <p:cNvSpPr txBox="1"/>
          <p:nvPr>
            <p:ph idx="1" type="body"/>
          </p:nvPr>
        </p:nvSpPr>
        <p:spPr>
          <a:xfrm>
            <a:off x="457200" y="1417637"/>
            <a:ext cx="4953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2" lvl="0" marL="342882" rtl="0" algn="l"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Proof:</a:t>
            </a:r>
            <a:endParaRPr/>
          </a:p>
          <a:p>
            <a:pPr indent="-342882" lvl="0" marL="342882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Imagine B is on the fringe</a:t>
            </a:r>
            <a:endParaRPr/>
          </a:p>
          <a:p>
            <a:pPr indent="-342882" lvl="0" marL="342882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Some ancestor </a:t>
            </a:r>
            <a:r>
              <a:rPr i="1" lang="en-US" sz="24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of A is on the fringe, too (maybe A!)</a:t>
            </a:r>
            <a:endParaRPr/>
          </a:p>
          <a:p>
            <a:pPr indent="-342882" lvl="0" marL="342882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Claim: </a:t>
            </a:r>
            <a:r>
              <a:rPr i="1" lang="en-US" sz="24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will be expanded before B</a:t>
            </a:r>
            <a:endParaRPr/>
          </a:p>
          <a:p>
            <a:pPr indent="-457199" lvl="1" marL="914376" rtl="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f(n) is less or equal to f(A)</a:t>
            </a:r>
            <a:endParaRPr/>
          </a:p>
          <a:p>
            <a:pPr indent="-457199" lvl="1" marL="914376" rtl="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f(A) is less than f(B)</a:t>
            </a:r>
            <a:endParaRPr/>
          </a:p>
        </p:txBody>
      </p:sp>
      <p:pic>
        <p:nvPicPr>
          <p:cNvPr descr="txp_fig" id="828" name="Google Shape;82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2222" y="5354956"/>
            <a:ext cx="1930189" cy="318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829" name="Google Shape;82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7464" y="4881879"/>
            <a:ext cx="1914135" cy="318704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35"/>
          <p:cNvSpPr txBox="1"/>
          <p:nvPr/>
        </p:nvSpPr>
        <p:spPr>
          <a:xfrm>
            <a:off x="9296400" y="4785610"/>
            <a:ext cx="304800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is suboptimal</a:t>
            </a:r>
            <a:endParaRPr/>
          </a:p>
        </p:txBody>
      </p:sp>
      <p:sp>
        <p:nvSpPr>
          <p:cNvPr id="831" name="Google Shape;831;p35"/>
          <p:cNvSpPr txBox="1"/>
          <p:nvPr/>
        </p:nvSpPr>
        <p:spPr>
          <a:xfrm>
            <a:off x="9296400" y="5242810"/>
            <a:ext cx="304800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 = 0 at a goal</a:t>
            </a:r>
            <a:endParaRPr/>
          </a:p>
        </p:txBody>
      </p:sp>
      <p:sp>
        <p:nvSpPr>
          <p:cNvPr id="832" name="Google Shape;832;p35"/>
          <p:cNvSpPr/>
          <p:nvPr/>
        </p:nvSpPr>
        <p:spPr>
          <a:xfrm>
            <a:off x="8200864" y="1538287"/>
            <a:ext cx="1931987" cy="2371725"/>
          </a:xfrm>
          <a:custGeom>
            <a:rect b="b" l="l" r="r" t="t"/>
            <a:pathLst>
              <a:path extrusionOk="0" h="1494" w="1217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35"/>
          <p:cNvSpPr/>
          <p:nvPr/>
        </p:nvSpPr>
        <p:spPr>
          <a:xfrm>
            <a:off x="7384889" y="1517651"/>
            <a:ext cx="2927351" cy="2554287"/>
          </a:xfrm>
          <a:custGeom>
            <a:rect b="b" l="l" r="r" t="t"/>
            <a:pathLst>
              <a:path extrusionOk="0" h="1609" w="1844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35"/>
          <p:cNvSpPr/>
          <p:nvPr/>
        </p:nvSpPr>
        <p:spPr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35"/>
          <p:cNvSpPr/>
          <p:nvPr/>
        </p:nvSpPr>
        <p:spPr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35"/>
          <p:cNvSpPr txBox="1"/>
          <p:nvPr/>
        </p:nvSpPr>
        <p:spPr>
          <a:xfrm>
            <a:off x="8637425" y="1724024"/>
            <a:ext cx="274639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837" name="Google Shape;837;p35"/>
          <p:cNvSpPr/>
          <p:nvPr/>
        </p:nvSpPr>
        <p:spPr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35"/>
          <p:cNvSpPr/>
          <p:nvPr/>
        </p:nvSpPr>
        <p:spPr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35"/>
          <p:cNvSpPr/>
          <p:nvPr/>
        </p:nvSpPr>
        <p:spPr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35"/>
          <p:cNvSpPr/>
          <p:nvPr/>
        </p:nvSpPr>
        <p:spPr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xp_fig" id="841" name="Google Shape;84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80175" y="2493961"/>
            <a:ext cx="192088" cy="1603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842" name="Google Shape;842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34304" y="3548260"/>
            <a:ext cx="257496" cy="241101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35"/>
          <p:cNvSpPr/>
          <p:nvPr/>
        </p:nvSpPr>
        <p:spPr>
          <a:xfrm rot="359986">
            <a:off x="7040951" y="3019060"/>
            <a:ext cx="3870153" cy="950655"/>
          </a:xfrm>
          <a:prstGeom prst="ellipse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xp_fig" id="844" name="Google Shape;844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15200" y="3200400"/>
            <a:ext cx="257817" cy="257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6"/>
          <p:cNvSpPr/>
          <p:nvPr/>
        </p:nvSpPr>
        <p:spPr>
          <a:xfrm>
            <a:off x="7391400" y="4800600"/>
            <a:ext cx="3733800" cy="914400"/>
          </a:xfrm>
          <a:prstGeom prst="wedgeRoundRectCallout">
            <a:avLst>
              <a:gd fmla="val -141787" name="adj1"/>
              <a:gd fmla="val -64255" name="adj2"/>
              <a:gd fmla="val 16667" name="adj3"/>
            </a:avLst>
          </a:prstGeom>
          <a:solidFill>
            <a:schemeClr val="lt1"/>
          </a:solidFill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36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Optimality of A* Tree Search: Blocking</a:t>
            </a:r>
            <a:endParaRPr/>
          </a:p>
        </p:txBody>
      </p:sp>
      <p:sp>
        <p:nvSpPr>
          <p:cNvPr id="852" name="Google Shape;852;p36"/>
          <p:cNvSpPr txBox="1"/>
          <p:nvPr>
            <p:ph idx="1" type="body"/>
          </p:nvPr>
        </p:nvSpPr>
        <p:spPr>
          <a:xfrm>
            <a:off x="457200" y="1417637"/>
            <a:ext cx="4953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2" lvl="0" marL="342882" rtl="0" algn="l"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Proof:</a:t>
            </a:r>
            <a:endParaRPr/>
          </a:p>
          <a:p>
            <a:pPr indent="-342882" lvl="0" marL="342882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Imagine B is on the fringe</a:t>
            </a:r>
            <a:endParaRPr/>
          </a:p>
          <a:p>
            <a:pPr indent="-342882" lvl="0" marL="342882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Some ancestor </a:t>
            </a:r>
            <a:r>
              <a:rPr i="1" lang="en-US" sz="24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of A is on the fringe, too (maybe A!)</a:t>
            </a:r>
            <a:endParaRPr/>
          </a:p>
          <a:p>
            <a:pPr indent="-342882" lvl="0" marL="342882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Claim: </a:t>
            </a:r>
            <a:r>
              <a:rPr i="1" lang="en-US" sz="24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will be expanded before B</a:t>
            </a:r>
            <a:endParaRPr/>
          </a:p>
          <a:p>
            <a:pPr indent="-457199" lvl="1" marL="914376" rtl="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f(n) is less or equal to f(A)</a:t>
            </a:r>
            <a:endParaRPr/>
          </a:p>
          <a:p>
            <a:pPr indent="-457199" lvl="1" marL="914376" rtl="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f(A) is less than f(B)</a:t>
            </a:r>
            <a:endParaRPr/>
          </a:p>
          <a:p>
            <a:pPr indent="-457199" lvl="1" marL="914376" rtl="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US" sz="24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expands before B</a:t>
            </a:r>
            <a:endParaRPr/>
          </a:p>
          <a:p>
            <a:pPr indent="-342882" lvl="0" marL="342882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All ancestors of A expand before B</a:t>
            </a:r>
            <a:endParaRPr/>
          </a:p>
          <a:p>
            <a:pPr indent="-342882" lvl="0" marL="342882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 expands before B</a:t>
            </a:r>
            <a:endParaRPr/>
          </a:p>
          <a:p>
            <a:pPr indent="-342882" lvl="0" marL="342882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A* search is optimal</a:t>
            </a:r>
            <a:endParaRPr/>
          </a:p>
        </p:txBody>
      </p:sp>
      <p:pic>
        <p:nvPicPr>
          <p:cNvPr descr="txp_fig" id="853" name="Google Shape;85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9669" y="5105400"/>
            <a:ext cx="3110735" cy="318731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36"/>
          <p:cNvSpPr/>
          <p:nvPr/>
        </p:nvSpPr>
        <p:spPr>
          <a:xfrm>
            <a:off x="8200864" y="1538287"/>
            <a:ext cx="1931987" cy="2371725"/>
          </a:xfrm>
          <a:custGeom>
            <a:rect b="b" l="l" r="r" t="t"/>
            <a:pathLst>
              <a:path extrusionOk="0" h="1494" w="1217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36"/>
          <p:cNvSpPr/>
          <p:nvPr/>
        </p:nvSpPr>
        <p:spPr>
          <a:xfrm>
            <a:off x="7384889" y="1517651"/>
            <a:ext cx="2927351" cy="2554287"/>
          </a:xfrm>
          <a:custGeom>
            <a:rect b="b" l="l" r="r" t="t"/>
            <a:pathLst>
              <a:path extrusionOk="0" h="1609" w="1844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36"/>
          <p:cNvSpPr/>
          <p:nvPr/>
        </p:nvSpPr>
        <p:spPr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36"/>
          <p:cNvSpPr/>
          <p:nvPr/>
        </p:nvSpPr>
        <p:spPr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36"/>
          <p:cNvSpPr txBox="1"/>
          <p:nvPr/>
        </p:nvSpPr>
        <p:spPr>
          <a:xfrm>
            <a:off x="8637425" y="1724024"/>
            <a:ext cx="274639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859" name="Google Shape;859;p36"/>
          <p:cNvSpPr/>
          <p:nvPr/>
        </p:nvSpPr>
        <p:spPr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36"/>
          <p:cNvSpPr/>
          <p:nvPr/>
        </p:nvSpPr>
        <p:spPr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36"/>
          <p:cNvSpPr/>
          <p:nvPr/>
        </p:nvSpPr>
        <p:spPr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36"/>
          <p:cNvSpPr/>
          <p:nvPr/>
        </p:nvSpPr>
        <p:spPr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xp_fig" id="863" name="Google Shape;86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0175" y="2493961"/>
            <a:ext cx="192088" cy="1603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864" name="Google Shape;864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34304" y="3548260"/>
            <a:ext cx="257496" cy="241101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36"/>
          <p:cNvSpPr/>
          <p:nvPr/>
        </p:nvSpPr>
        <p:spPr>
          <a:xfrm rot="1372885">
            <a:off x="7307550" y="2652452"/>
            <a:ext cx="3645108" cy="950655"/>
          </a:xfrm>
          <a:prstGeom prst="ellipse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xp_fig" id="866" name="Google Shape;86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3200400"/>
            <a:ext cx="257817" cy="257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37"/>
          <p:cNvSpPr txBox="1"/>
          <p:nvPr>
            <p:ph type="title"/>
          </p:nvPr>
        </p:nvSpPr>
        <p:spPr>
          <a:xfrm>
            <a:off x="0" y="25908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Properties of A*</a:t>
            </a:r>
            <a:endParaRPr/>
          </a:p>
        </p:txBody>
      </p:sp>
      <p:sp>
        <p:nvSpPr>
          <p:cNvPr id="873" name="Google Shape;873;p37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38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Properties of A*</a:t>
            </a:r>
            <a:endParaRPr/>
          </a:p>
        </p:txBody>
      </p:sp>
      <p:sp>
        <p:nvSpPr>
          <p:cNvPr id="880" name="Google Shape;880;p38"/>
          <p:cNvSpPr/>
          <p:nvPr/>
        </p:nvSpPr>
        <p:spPr>
          <a:xfrm>
            <a:off x="466725" y="1441451"/>
            <a:ext cx="8229600" cy="524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590" lvl="0" marL="34289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590" lvl="0" marL="342891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590" lvl="0" marL="342891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590" lvl="0" marL="342891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590" lvl="0" marL="342891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590" lvl="0" marL="342891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590" lvl="0" marL="342891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590" lvl="0" marL="342891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590" lvl="0" marL="342891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590" lvl="0" marL="342891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590" lvl="0" marL="342891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590" lvl="0" marL="342891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590" lvl="0" marL="342891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590" lvl="0" marL="342891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590" lvl="0" marL="342891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590" lvl="0" marL="342891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590" lvl="0" marL="342891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590" lvl="0" marL="342891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38"/>
          <p:cNvSpPr/>
          <p:nvPr/>
        </p:nvSpPr>
        <p:spPr>
          <a:xfrm>
            <a:off x="2895600" y="2703514"/>
            <a:ext cx="2438400" cy="2097087"/>
          </a:xfrm>
          <a:custGeom>
            <a:rect b="b" l="l" r="r" t="t"/>
            <a:pathLst>
              <a:path extrusionOk="0" h="1609" w="1844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38"/>
          <p:cNvSpPr/>
          <p:nvPr/>
        </p:nvSpPr>
        <p:spPr>
          <a:xfrm>
            <a:off x="3429001" y="2667001"/>
            <a:ext cx="1371555" cy="1598510"/>
          </a:xfrm>
          <a:custGeom>
            <a:rect b="b" l="l" r="r" t="t"/>
            <a:pathLst>
              <a:path extrusionOk="0" h="10000" w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38"/>
          <p:cNvSpPr/>
          <p:nvPr/>
        </p:nvSpPr>
        <p:spPr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38"/>
          <p:cNvSpPr/>
          <p:nvPr/>
        </p:nvSpPr>
        <p:spPr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38"/>
          <p:cNvSpPr txBox="1"/>
          <p:nvPr/>
        </p:nvSpPr>
        <p:spPr>
          <a:xfrm>
            <a:off x="3919539" y="2909889"/>
            <a:ext cx="274637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886" name="Google Shape;886;p38"/>
          <p:cNvSpPr/>
          <p:nvPr/>
        </p:nvSpPr>
        <p:spPr>
          <a:xfrm>
            <a:off x="3902075" y="2863851"/>
            <a:ext cx="444500" cy="88900"/>
          </a:xfrm>
          <a:custGeom>
            <a:rect b="b" l="l" r="r" t="t"/>
            <a:pathLst>
              <a:path extrusionOk="0" h="56" w="280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38"/>
          <p:cNvSpPr txBox="1"/>
          <p:nvPr/>
        </p:nvSpPr>
        <p:spPr>
          <a:xfrm>
            <a:off x="4303713" y="2662240"/>
            <a:ext cx="298451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888" name="Google Shape;888;p38"/>
          <p:cNvSpPr/>
          <p:nvPr/>
        </p:nvSpPr>
        <p:spPr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38"/>
          <p:cNvSpPr/>
          <p:nvPr/>
        </p:nvSpPr>
        <p:spPr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38"/>
          <p:cNvSpPr/>
          <p:nvPr/>
        </p:nvSpPr>
        <p:spPr>
          <a:xfrm>
            <a:off x="7010400" y="2668589"/>
            <a:ext cx="2438400" cy="2132012"/>
          </a:xfrm>
          <a:custGeom>
            <a:rect b="b" l="l" r="r" t="t"/>
            <a:pathLst>
              <a:path extrusionOk="0" h="1609" w="1844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38"/>
          <p:cNvSpPr/>
          <p:nvPr/>
        </p:nvSpPr>
        <p:spPr>
          <a:xfrm>
            <a:off x="7848610" y="2667000"/>
            <a:ext cx="762001" cy="1524000"/>
          </a:xfrm>
          <a:custGeom>
            <a:rect b="b" l="l" r="r" t="t"/>
            <a:pathLst>
              <a:path extrusionOk="0" h="10000" w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38"/>
          <p:cNvSpPr/>
          <p:nvPr/>
        </p:nvSpPr>
        <p:spPr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38"/>
          <p:cNvSpPr/>
          <p:nvPr/>
        </p:nvSpPr>
        <p:spPr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38"/>
          <p:cNvSpPr txBox="1"/>
          <p:nvPr/>
        </p:nvSpPr>
        <p:spPr>
          <a:xfrm>
            <a:off x="8034339" y="2874964"/>
            <a:ext cx="274637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895" name="Google Shape;895;p38"/>
          <p:cNvSpPr/>
          <p:nvPr/>
        </p:nvSpPr>
        <p:spPr>
          <a:xfrm>
            <a:off x="8016875" y="2828926"/>
            <a:ext cx="444500" cy="88900"/>
          </a:xfrm>
          <a:custGeom>
            <a:rect b="b" l="l" r="r" t="t"/>
            <a:pathLst>
              <a:path extrusionOk="0" h="56" w="280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38"/>
          <p:cNvSpPr txBox="1"/>
          <p:nvPr/>
        </p:nvSpPr>
        <p:spPr>
          <a:xfrm>
            <a:off x="8418513" y="2627314"/>
            <a:ext cx="298451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897" name="Google Shape;897;p38"/>
          <p:cNvSpPr/>
          <p:nvPr/>
        </p:nvSpPr>
        <p:spPr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38"/>
          <p:cNvSpPr/>
          <p:nvPr/>
        </p:nvSpPr>
        <p:spPr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38"/>
          <p:cNvSpPr txBox="1"/>
          <p:nvPr/>
        </p:nvSpPr>
        <p:spPr>
          <a:xfrm>
            <a:off x="2971800" y="1676401"/>
            <a:ext cx="2286000" cy="519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Uniform-Cost</a:t>
            </a:r>
            <a:endParaRPr/>
          </a:p>
        </p:txBody>
      </p:sp>
      <p:sp>
        <p:nvSpPr>
          <p:cNvPr id="900" name="Google Shape;900;p38"/>
          <p:cNvSpPr txBox="1"/>
          <p:nvPr/>
        </p:nvSpPr>
        <p:spPr>
          <a:xfrm>
            <a:off x="8001000" y="1676401"/>
            <a:ext cx="609600" cy="519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A*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39"/>
          <p:cNvSpPr/>
          <p:nvPr/>
        </p:nvSpPr>
        <p:spPr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39"/>
          <p:cNvSpPr/>
          <p:nvPr/>
        </p:nvSpPr>
        <p:spPr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39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UCS vs A* Contours</a:t>
            </a:r>
            <a:endParaRPr/>
          </a:p>
        </p:txBody>
      </p:sp>
      <p:sp>
        <p:nvSpPr>
          <p:cNvPr id="909" name="Google Shape;909;p39"/>
          <p:cNvSpPr txBox="1"/>
          <p:nvPr>
            <p:ph idx="1" type="body"/>
          </p:nvPr>
        </p:nvSpPr>
        <p:spPr>
          <a:xfrm>
            <a:off x="762000" y="1646237"/>
            <a:ext cx="6705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2" lvl="0" marL="342882" rtl="0" algn="l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Uniform-cost expands equally in all “directions”</a:t>
            </a:r>
            <a:endParaRPr/>
          </a:p>
          <a:p>
            <a:pPr indent="-107936" lvl="1" marL="742913" rtl="0" algn="l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07936" lvl="1" marL="742913" rtl="0" algn="l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07936" lvl="1" marL="742913" rtl="0" algn="l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882" lvl="0" marL="342882" rtl="0" algn="l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A* expands mainly toward the goal, but does hedge its bets to ensure optimality</a:t>
            </a:r>
            <a:endParaRPr/>
          </a:p>
        </p:txBody>
      </p:sp>
      <p:sp>
        <p:nvSpPr>
          <p:cNvPr id="910" name="Google Shape;910;p39"/>
          <p:cNvSpPr/>
          <p:nvPr/>
        </p:nvSpPr>
        <p:spPr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39"/>
          <p:cNvSpPr txBox="1"/>
          <p:nvPr/>
        </p:nvSpPr>
        <p:spPr>
          <a:xfrm>
            <a:off x="8534400" y="2720977"/>
            <a:ext cx="914400" cy="46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endParaRPr/>
          </a:p>
        </p:txBody>
      </p:sp>
      <p:sp>
        <p:nvSpPr>
          <p:cNvPr id="912" name="Google Shape;912;p39"/>
          <p:cNvSpPr/>
          <p:nvPr/>
        </p:nvSpPr>
        <p:spPr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39"/>
          <p:cNvSpPr txBox="1"/>
          <p:nvPr/>
        </p:nvSpPr>
        <p:spPr>
          <a:xfrm>
            <a:off x="10287000" y="2744789"/>
            <a:ext cx="914400" cy="46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endParaRPr/>
          </a:p>
        </p:txBody>
      </p:sp>
      <p:sp>
        <p:nvSpPr>
          <p:cNvPr id="914" name="Google Shape;914;p39"/>
          <p:cNvSpPr/>
          <p:nvPr/>
        </p:nvSpPr>
        <p:spPr>
          <a:xfrm>
            <a:off x="8931276" y="2263775"/>
            <a:ext cx="869951" cy="869951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39"/>
          <p:cNvSpPr/>
          <p:nvPr/>
        </p:nvSpPr>
        <p:spPr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39"/>
          <p:cNvSpPr txBox="1"/>
          <p:nvPr/>
        </p:nvSpPr>
        <p:spPr>
          <a:xfrm>
            <a:off x="8382000" y="5410200"/>
            <a:ext cx="914400" cy="46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endParaRPr/>
          </a:p>
        </p:txBody>
      </p:sp>
      <p:sp>
        <p:nvSpPr>
          <p:cNvPr id="917" name="Google Shape;917;p39"/>
          <p:cNvSpPr/>
          <p:nvPr/>
        </p:nvSpPr>
        <p:spPr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39"/>
          <p:cNvSpPr txBox="1"/>
          <p:nvPr/>
        </p:nvSpPr>
        <p:spPr>
          <a:xfrm>
            <a:off x="10221912" y="5405737"/>
            <a:ext cx="914400" cy="46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endParaRPr/>
          </a:p>
        </p:txBody>
      </p:sp>
      <p:sp>
        <p:nvSpPr>
          <p:cNvPr id="919" name="Google Shape;919;p39"/>
          <p:cNvSpPr/>
          <p:nvPr/>
        </p:nvSpPr>
        <p:spPr>
          <a:xfrm>
            <a:off x="9126537" y="5105400"/>
            <a:ext cx="869951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Recap: Search</a:t>
            </a:r>
            <a:endParaRPr/>
          </a:p>
        </p:txBody>
      </p:sp>
      <p:sp>
        <p:nvSpPr>
          <p:cNvPr id="116" name="Google Shape;116;p4"/>
          <p:cNvSpPr txBox="1"/>
          <p:nvPr>
            <p:ph idx="1" type="body"/>
          </p:nvPr>
        </p:nvSpPr>
        <p:spPr>
          <a:xfrm>
            <a:off x="457200" y="1600200"/>
            <a:ext cx="7696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2" lvl="0" marL="34288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Search problem:</a:t>
            </a:r>
            <a:endParaRPr/>
          </a:p>
          <a:p>
            <a:pPr indent="-285736" lvl="1" marL="74291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States (configurations of the world)</a:t>
            </a:r>
            <a:endParaRPr/>
          </a:p>
          <a:p>
            <a:pPr indent="-285736" lvl="1" marL="74291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Actions and costs</a:t>
            </a:r>
            <a:endParaRPr/>
          </a:p>
          <a:p>
            <a:pPr indent="-285736" lvl="1" marL="74291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Successor function (world dynamics)</a:t>
            </a:r>
            <a:endParaRPr/>
          </a:p>
          <a:p>
            <a:pPr indent="-285736" lvl="1" marL="74291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Start state and goal test</a:t>
            </a:r>
            <a:endParaRPr/>
          </a:p>
          <a:p>
            <a:pPr indent="-247632" lvl="0" marL="342882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342882" lvl="0" marL="342882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Search tree:</a:t>
            </a:r>
            <a:endParaRPr/>
          </a:p>
          <a:p>
            <a:pPr indent="-285736" lvl="1" marL="74291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Nodes: represent plans for reaching states</a:t>
            </a:r>
            <a:endParaRPr/>
          </a:p>
          <a:p>
            <a:pPr indent="-285736" lvl="1" marL="74291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Plans have costs (sum of action costs)</a:t>
            </a:r>
            <a:endParaRPr/>
          </a:p>
          <a:p>
            <a:pPr indent="-247632" lvl="0" marL="342882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342882" lvl="0" marL="342882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Search algorithm:</a:t>
            </a:r>
            <a:endParaRPr/>
          </a:p>
          <a:p>
            <a:pPr indent="-285736" lvl="1" marL="74291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Systematically builds a search tree</a:t>
            </a:r>
            <a:endParaRPr/>
          </a:p>
          <a:p>
            <a:pPr indent="-285736" lvl="1" marL="74291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Chooses an ordering of the fringe (unexplored nodes)</a:t>
            </a:r>
            <a:endParaRPr/>
          </a:p>
          <a:p>
            <a:pPr indent="-285736" lvl="1" marL="74291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Optimal: finds least-cost plans</a:t>
            </a:r>
            <a:endParaRPr/>
          </a:p>
        </p:txBody>
      </p:sp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0277" y="514350"/>
            <a:ext cx="616444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0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of Demo Contours (Empty) -- UCS</a:t>
            </a:r>
            <a:endParaRPr/>
          </a:p>
        </p:txBody>
      </p:sp>
      <p:pic>
        <p:nvPicPr>
          <p:cNvPr id="926" name="Google Shape;926;p40" title="UCSContours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4150" y="1483900"/>
            <a:ext cx="67437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1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of Demo Contours (Empty) -- Greedy</a:t>
            </a:r>
            <a:endParaRPr/>
          </a:p>
        </p:txBody>
      </p:sp>
      <p:pic>
        <p:nvPicPr>
          <p:cNvPr id="933" name="Google Shape;933;p41" title="GreedyContou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4150" y="1337550"/>
            <a:ext cx="67437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2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of Demo Contours (Empty) – A*</a:t>
            </a:r>
            <a:endParaRPr/>
          </a:p>
        </p:txBody>
      </p:sp>
      <p:pic>
        <p:nvPicPr>
          <p:cNvPr id="940" name="Google Shape;940;p42" title="AstarContour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4150" y="1472650"/>
            <a:ext cx="67437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43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of Demo Contours (Pacman Small Maze) – A*</a:t>
            </a:r>
            <a:endParaRPr/>
          </a:p>
        </p:txBody>
      </p:sp>
      <p:pic>
        <p:nvPicPr>
          <p:cNvPr id="947" name="Google Shape;947;p43" title="AstarPacma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3475" y="1461400"/>
            <a:ext cx="9925050" cy="49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44"/>
          <p:cNvSpPr txBox="1"/>
          <p:nvPr>
            <p:ph type="title"/>
          </p:nvPr>
        </p:nvSpPr>
        <p:spPr>
          <a:xfrm>
            <a:off x="0" y="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</a:t>
            </a:r>
            <a:endParaRPr/>
          </a:p>
        </p:txBody>
      </p:sp>
      <p:pic>
        <p:nvPicPr>
          <p:cNvPr descr="greedy_pacman.jpg" id="954" name="Google Shape;95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form_pacman.jpg" id="955" name="Google Shape;95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tar_pacman.jpg" id="956" name="Google Shape;956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44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Greedy</a:t>
            </a:r>
            <a:endParaRPr/>
          </a:p>
        </p:txBody>
      </p:sp>
      <p:sp>
        <p:nvSpPr>
          <p:cNvPr id="958" name="Google Shape;958;p44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Uniform Cost</a:t>
            </a:r>
            <a:endParaRPr/>
          </a:p>
        </p:txBody>
      </p:sp>
      <p:sp>
        <p:nvSpPr>
          <p:cNvPr id="959" name="Google Shape;959;p44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A*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45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A* Applications</a:t>
            </a:r>
            <a:endParaRPr/>
          </a:p>
        </p:txBody>
      </p:sp>
      <p:pic>
        <p:nvPicPr>
          <p:cNvPr id="966" name="Google Shape;96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0" y="1524000"/>
            <a:ext cx="5638800" cy="427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46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A* Applications</a:t>
            </a:r>
            <a:endParaRPr/>
          </a:p>
        </p:txBody>
      </p:sp>
      <p:sp>
        <p:nvSpPr>
          <p:cNvPr id="973" name="Google Shape;973;p46"/>
          <p:cNvSpPr txBox="1"/>
          <p:nvPr>
            <p:ph idx="1" type="body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2" lvl="0" marL="342882" rtl="0" algn="l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Video games</a:t>
            </a:r>
            <a:endParaRPr/>
          </a:p>
          <a:p>
            <a:pPr indent="-342882" lvl="0" marL="342882" rtl="0" algn="l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Pathing / routing problems</a:t>
            </a:r>
            <a:endParaRPr/>
          </a:p>
          <a:p>
            <a:pPr indent="-342882" lvl="0" marL="342882" rtl="0" algn="l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Resource planning problems</a:t>
            </a:r>
            <a:endParaRPr/>
          </a:p>
          <a:p>
            <a:pPr indent="-342882" lvl="0" marL="342882" rtl="0" algn="l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Robot motion planning</a:t>
            </a:r>
            <a:endParaRPr/>
          </a:p>
          <a:p>
            <a:pPr indent="-342882" lvl="0" marL="342882" rtl="0" algn="l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Language analysis</a:t>
            </a:r>
            <a:endParaRPr/>
          </a:p>
          <a:p>
            <a:pPr indent="-342882" lvl="0" marL="342882" rtl="0" algn="l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…</a:t>
            </a:r>
            <a:endParaRPr/>
          </a:p>
        </p:txBody>
      </p:sp>
      <p:pic>
        <p:nvPicPr>
          <p:cNvPr id="974" name="Google Shape;97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9800" y="1524000"/>
            <a:ext cx="5638800" cy="427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7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of Demo Pacman (Tiny Maze) – UCS / A*</a:t>
            </a:r>
            <a:endParaRPr/>
          </a:p>
        </p:txBody>
      </p:sp>
      <p:pic>
        <p:nvPicPr>
          <p:cNvPr id="981" name="Google Shape;981;p47" title="UCSPacmanTinyMaz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488" y="1540175"/>
            <a:ext cx="9349025" cy="52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48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Video of Demo Empty Water Shallow/Deep – Guess Algorithm</a:t>
            </a:r>
            <a:endParaRPr/>
          </a:p>
        </p:txBody>
      </p:sp>
      <p:pic>
        <p:nvPicPr>
          <p:cNvPr id="988" name="Google Shape;988;p48" title="BFSShallowWat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0688" y="1117600"/>
            <a:ext cx="9330629" cy="54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11159f122d6_0_119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Video of Demo Empty Water Shallow/Deep – Guess Algorithm</a:t>
            </a:r>
            <a:endParaRPr/>
          </a:p>
        </p:txBody>
      </p:sp>
      <p:pic>
        <p:nvPicPr>
          <p:cNvPr id="995" name="Google Shape;995;g11159f122d6_0_119" title="DFSShallowWat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900" y="1281250"/>
            <a:ext cx="10720210" cy="54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Pancake Problem</a:t>
            </a:r>
            <a:endParaRPr/>
          </a:p>
        </p:txBody>
      </p:sp>
      <p:cxnSp>
        <p:nvCxnSpPr>
          <p:cNvPr id="124" name="Google Shape;124;p5"/>
          <p:cNvCxnSpPr/>
          <p:nvPr/>
        </p:nvCxnSpPr>
        <p:spPr>
          <a:xfrm>
            <a:off x="3505201" y="3808413"/>
            <a:ext cx="1066800" cy="1588"/>
          </a:xfrm>
          <a:prstGeom prst="straightConnector1">
            <a:avLst/>
          </a:prstGeom>
          <a:noFill/>
          <a:ln cap="flat" cmpd="sng" w="76200">
            <a:solidFill>
              <a:srgbClr val="CC9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" name="Google Shape;125;p5"/>
          <p:cNvCxnSpPr/>
          <p:nvPr/>
        </p:nvCxnSpPr>
        <p:spPr>
          <a:xfrm>
            <a:off x="3352801" y="3656013"/>
            <a:ext cx="1371600" cy="1588"/>
          </a:xfrm>
          <a:prstGeom prst="straightConnector1">
            <a:avLst/>
          </a:prstGeom>
          <a:noFill/>
          <a:ln cap="flat" cmpd="sng" w="76200">
            <a:solidFill>
              <a:srgbClr val="CC66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Google Shape;126;p5"/>
          <p:cNvCxnSpPr/>
          <p:nvPr/>
        </p:nvCxnSpPr>
        <p:spPr>
          <a:xfrm>
            <a:off x="2971801" y="3960813"/>
            <a:ext cx="2209800" cy="1588"/>
          </a:xfrm>
          <a:prstGeom prst="straightConnector1">
            <a:avLst/>
          </a:prstGeom>
          <a:noFill/>
          <a:ln cap="flat" cmpd="sng" w="76200">
            <a:solidFill>
              <a:srgbClr val="6633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5"/>
          <p:cNvCxnSpPr/>
          <p:nvPr/>
        </p:nvCxnSpPr>
        <p:spPr>
          <a:xfrm>
            <a:off x="3200401" y="3505201"/>
            <a:ext cx="1752600" cy="1588"/>
          </a:xfrm>
          <a:prstGeom prst="straightConnector1">
            <a:avLst/>
          </a:prstGeom>
          <a:noFill/>
          <a:ln cap="flat" cmpd="sng" w="76200">
            <a:solidFill>
              <a:srgbClr val="9966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5"/>
          <p:cNvSpPr/>
          <p:nvPr/>
        </p:nvSpPr>
        <p:spPr>
          <a:xfrm flipH="1" rot="10800000">
            <a:off x="2438401" y="3505200"/>
            <a:ext cx="990600" cy="228600"/>
          </a:xfrm>
          <a:prstGeom prst="diagStripe">
            <a:avLst>
              <a:gd fmla="val 50000" name="adj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" name="Google Shape;129;p5"/>
          <p:cNvCxnSpPr>
            <a:stCxn id="128" idx="1"/>
          </p:cNvCxnSpPr>
          <p:nvPr/>
        </p:nvCxnSpPr>
        <p:spPr>
          <a:xfrm rot="10800000">
            <a:off x="1752601" y="2590650"/>
            <a:ext cx="685800" cy="971700"/>
          </a:xfrm>
          <a:prstGeom prst="straightConnector1">
            <a:avLst/>
          </a:prstGeom>
          <a:noFill/>
          <a:ln cap="flat" cmpd="sng" w="38100">
            <a:solidFill>
              <a:srgbClr val="606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Google Shape;130;p5"/>
          <p:cNvCxnSpPr/>
          <p:nvPr/>
        </p:nvCxnSpPr>
        <p:spPr>
          <a:xfrm>
            <a:off x="7772401" y="2513012"/>
            <a:ext cx="1066800" cy="1588"/>
          </a:xfrm>
          <a:prstGeom prst="straightConnector1">
            <a:avLst/>
          </a:prstGeom>
          <a:noFill/>
          <a:ln cap="flat" cmpd="sng" w="76200">
            <a:solidFill>
              <a:srgbClr val="CC9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5"/>
          <p:cNvCxnSpPr/>
          <p:nvPr/>
        </p:nvCxnSpPr>
        <p:spPr>
          <a:xfrm>
            <a:off x="7620001" y="2209800"/>
            <a:ext cx="1371600" cy="1588"/>
          </a:xfrm>
          <a:prstGeom prst="straightConnector1">
            <a:avLst/>
          </a:prstGeom>
          <a:noFill/>
          <a:ln cap="flat" cmpd="sng" w="76200">
            <a:solidFill>
              <a:srgbClr val="CC66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5"/>
          <p:cNvCxnSpPr/>
          <p:nvPr/>
        </p:nvCxnSpPr>
        <p:spPr>
          <a:xfrm>
            <a:off x="7239001" y="2665412"/>
            <a:ext cx="2209800" cy="1588"/>
          </a:xfrm>
          <a:prstGeom prst="straightConnector1">
            <a:avLst/>
          </a:prstGeom>
          <a:noFill/>
          <a:ln cap="flat" cmpd="sng" w="76200">
            <a:solidFill>
              <a:srgbClr val="6633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" name="Google Shape;133;p5"/>
          <p:cNvCxnSpPr/>
          <p:nvPr/>
        </p:nvCxnSpPr>
        <p:spPr>
          <a:xfrm>
            <a:off x="7467601" y="2360612"/>
            <a:ext cx="1752600" cy="1588"/>
          </a:xfrm>
          <a:prstGeom prst="straightConnector1">
            <a:avLst/>
          </a:prstGeom>
          <a:noFill/>
          <a:ln cap="flat" cmpd="sng" w="76200">
            <a:solidFill>
              <a:srgbClr val="9966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" name="Google Shape;134;p5"/>
          <p:cNvCxnSpPr/>
          <p:nvPr/>
        </p:nvCxnSpPr>
        <p:spPr>
          <a:xfrm>
            <a:off x="7772401" y="3429000"/>
            <a:ext cx="1066800" cy="1588"/>
          </a:xfrm>
          <a:prstGeom prst="straightConnector1">
            <a:avLst/>
          </a:prstGeom>
          <a:noFill/>
          <a:ln cap="flat" cmpd="sng" w="76200">
            <a:solidFill>
              <a:srgbClr val="CC9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" name="Google Shape;135;p5"/>
          <p:cNvCxnSpPr/>
          <p:nvPr/>
        </p:nvCxnSpPr>
        <p:spPr>
          <a:xfrm>
            <a:off x="7620001" y="3579812"/>
            <a:ext cx="1371600" cy="1588"/>
          </a:xfrm>
          <a:prstGeom prst="straightConnector1">
            <a:avLst/>
          </a:prstGeom>
          <a:noFill/>
          <a:ln cap="flat" cmpd="sng" w="76200">
            <a:solidFill>
              <a:srgbClr val="CC66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5"/>
          <p:cNvCxnSpPr/>
          <p:nvPr/>
        </p:nvCxnSpPr>
        <p:spPr>
          <a:xfrm>
            <a:off x="7239001" y="3884612"/>
            <a:ext cx="2209800" cy="1588"/>
          </a:xfrm>
          <a:prstGeom prst="straightConnector1">
            <a:avLst/>
          </a:prstGeom>
          <a:noFill/>
          <a:ln cap="flat" cmpd="sng" w="76200">
            <a:solidFill>
              <a:srgbClr val="6633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5"/>
          <p:cNvCxnSpPr/>
          <p:nvPr/>
        </p:nvCxnSpPr>
        <p:spPr>
          <a:xfrm>
            <a:off x="7467601" y="3732212"/>
            <a:ext cx="1752600" cy="1588"/>
          </a:xfrm>
          <a:prstGeom prst="straightConnector1">
            <a:avLst/>
          </a:prstGeom>
          <a:noFill/>
          <a:ln cap="flat" cmpd="sng" w="76200">
            <a:solidFill>
              <a:srgbClr val="9966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" name="Google Shape;138;p5"/>
          <p:cNvCxnSpPr/>
          <p:nvPr/>
        </p:nvCxnSpPr>
        <p:spPr>
          <a:xfrm>
            <a:off x="7772401" y="4876799"/>
            <a:ext cx="1066800" cy="1588"/>
          </a:xfrm>
          <a:prstGeom prst="straightConnector1">
            <a:avLst/>
          </a:prstGeom>
          <a:noFill/>
          <a:ln cap="flat" cmpd="sng" w="76200">
            <a:solidFill>
              <a:srgbClr val="CC9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" name="Google Shape;139;p5"/>
          <p:cNvCxnSpPr/>
          <p:nvPr/>
        </p:nvCxnSpPr>
        <p:spPr>
          <a:xfrm>
            <a:off x="7620001" y="5027611"/>
            <a:ext cx="1371600" cy="1588"/>
          </a:xfrm>
          <a:prstGeom prst="straightConnector1">
            <a:avLst/>
          </a:prstGeom>
          <a:noFill/>
          <a:ln cap="flat" cmpd="sng" w="76200">
            <a:solidFill>
              <a:srgbClr val="CC66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5"/>
          <p:cNvCxnSpPr/>
          <p:nvPr/>
        </p:nvCxnSpPr>
        <p:spPr>
          <a:xfrm>
            <a:off x="7239001" y="4724399"/>
            <a:ext cx="2209800" cy="1588"/>
          </a:xfrm>
          <a:prstGeom prst="straightConnector1">
            <a:avLst/>
          </a:prstGeom>
          <a:noFill/>
          <a:ln cap="flat" cmpd="sng" w="76200">
            <a:solidFill>
              <a:srgbClr val="6633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Google Shape;141;p5"/>
          <p:cNvCxnSpPr/>
          <p:nvPr/>
        </p:nvCxnSpPr>
        <p:spPr>
          <a:xfrm>
            <a:off x="7467601" y="5180011"/>
            <a:ext cx="1752600" cy="1588"/>
          </a:xfrm>
          <a:prstGeom prst="straightConnector1">
            <a:avLst/>
          </a:prstGeom>
          <a:noFill/>
          <a:ln cap="flat" cmpd="sng" w="76200">
            <a:solidFill>
              <a:srgbClr val="9966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" name="Google Shape;142;p5"/>
          <p:cNvSpPr/>
          <p:nvPr/>
        </p:nvSpPr>
        <p:spPr>
          <a:xfrm flipH="1" rot="-1800000">
            <a:off x="5867401" y="2616322"/>
            <a:ext cx="914400" cy="381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9C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9C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5"/>
          <p:cNvSpPr/>
          <p:nvPr/>
        </p:nvSpPr>
        <p:spPr>
          <a:xfrm flipH="1" rot="1800000">
            <a:off x="5825197" y="4368922"/>
            <a:ext cx="914400" cy="381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9C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0" y="6019800"/>
            <a:ext cx="12192000" cy="523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Cost: Number of pancakes flipped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1159f122d6_0_125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Video of Demo Empty Water Shallow/Deep – Guess Algorithm</a:t>
            </a:r>
            <a:endParaRPr/>
          </a:p>
        </p:txBody>
      </p:sp>
      <p:pic>
        <p:nvPicPr>
          <p:cNvPr id="1002" name="Google Shape;1002;g11159f122d6_0_125" title="UCSShallowWat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675" y="1492525"/>
            <a:ext cx="9743050" cy="51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1159f122d6_0_130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Video of Demo Empty Water Shallow/Deep – Guess Algorithm</a:t>
            </a:r>
            <a:endParaRPr/>
          </a:p>
        </p:txBody>
      </p:sp>
      <p:pic>
        <p:nvPicPr>
          <p:cNvPr id="1009" name="Google Shape;1009;g11159f122d6_0_130" title="GreedyShallowWat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900" y="1179950"/>
            <a:ext cx="10720210" cy="54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1159f122d6_0_137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Video of Demo Empty Water Shallow/Deep – Guess Algorithm</a:t>
            </a:r>
            <a:endParaRPr/>
          </a:p>
        </p:txBody>
      </p:sp>
      <p:pic>
        <p:nvPicPr>
          <p:cNvPr id="1016" name="Google Shape;1016;g11159f122d6_0_137" title="AstarShallowWat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900" y="1258750"/>
            <a:ext cx="10720210" cy="54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49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Heuristics</a:t>
            </a:r>
            <a:endParaRPr/>
          </a:p>
        </p:txBody>
      </p:sp>
      <p:sp>
        <p:nvSpPr>
          <p:cNvPr id="1023" name="Google Shape;1023;p49"/>
          <p:cNvSpPr txBox="1"/>
          <p:nvPr>
            <p:ph idx="1" type="body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682" lvl="0" marL="342882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024" name="Google Shape;102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6600" y="1600200"/>
            <a:ext cx="5714999" cy="458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0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Admissible Heuristics</a:t>
            </a:r>
            <a:endParaRPr/>
          </a:p>
        </p:txBody>
      </p:sp>
      <p:sp>
        <p:nvSpPr>
          <p:cNvPr id="1031" name="Google Shape;1031;p50"/>
          <p:cNvSpPr txBox="1"/>
          <p:nvPr>
            <p:ph idx="1" type="body"/>
          </p:nvPr>
        </p:nvSpPr>
        <p:spPr>
          <a:xfrm>
            <a:off x="406400" y="1397001"/>
            <a:ext cx="11379300" cy="47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2" lvl="0" marL="342882" rtl="0" algn="l"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Most of the work in solving hard search problems optimally is in coming up with admissible heuristics</a:t>
            </a:r>
            <a:endParaRPr/>
          </a:p>
          <a:p>
            <a:pPr indent="-126988" lvl="3" marL="1600120" rtl="0" algn="l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342882" lvl="0" marL="342882" rtl="0" algn="l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Often, admissible heuristics are solutions to </a:t>
            </a:r>
            <a:r>
              <a:rPr i="1" lang="en-US" sz="2800"/>
              <a:t>relaxed problems, </a:t>
            </a:r>
            <a:r>
              <a:rPr lang="en-US" sz="2800"/>
              <a:t>where new actions are available</a:t>
            </a:r>
            <a:endParaRPr i="1" sz="2800"/>
          </a:p>
          <a:p>
            <a:pPr indent="-101588" lvl="2" marL="1142942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i="1" sz="2000"/>
          </a:p>
          <a:p>
            <a:pPr indent="-165082" lvl="0" marL="342882" rtl="0" algn="l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  <a:p>
            <a:pPr indent="-165082" lvl="0" marL="342882" rtl="0" algn="l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  <a:p>
            <a:pPr indent="-165082" lvl="0" marL="342882" rtl="0" algn="l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  <a:p>
            <a:pPr indent="-165082" lvl="0" marL="342882" rtl="0" algn="l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  <a:p>
            <a:pPr indent="-342882" lvl="0" marL="342882" rtl="0" algn="l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...these are </a:t>
            </a:r>
            <a:r>
              <a:rPr i="1" lang="en-US" sz="2800"/>
              <a:t>admissible</a:t>
            </a:r>
            <a:r>
              <a:rPr lang="en-US" sz="2800"/>
              <a:t>; sometimes </a:t>
            </a:r>
            <a:r>
              <a:rPr i="1" lang="en-US" sz="2800"/>
              <a:t>inadmissible</a:t>
            </a:r>
            <a:r>
              <a:rPr lang="en-US" sz="2800"/>
              <a:t> heuristics are also useful.</a:t>
            </a:r>
            <a:endParaRPr/>
          </a:p>
        </p:txBody>
      </p:sp>
      <p:grpSp>
        <p:nvGrpSpPr>
          <p:cNvPr id="1032" name="Google Shape;1032;p50"/>
          <p:cNvGrpSpPr/>
          <p:nvPr/>
        </p:nvGrpSpPr>
        <p:grpSpPr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descr="Z:\Shared with PC\smallMaze.png" id="1033" name="Google Shape;1033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67016" y="4038600"/>
              <a:ext cx="2663541" cy="11977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34" name="Google Shape;1034;p50"/>
            <p:cNvCxnSpPr/>
            <p:nvPr/>
          </p:nvCxnSpPr>
          <p:spPr>
            <a:xfrm flipH="1">
              <a:off x="5236861" y="4473838"/>
              <a:ext cx="1125417" cy="19062"/>
            </a:xfrm>
            <a:prstGeom prst="straightConnector1">
              <a:avLst/>
            </a:prstGeom>
            <a:noFill/>
            <a:ln cap="flat" cmpd="sng" w="571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35" name="Google Shape;1035;p50"/>
            <p:cNvSpPr txBox="1"/>
            <p:nvPr/>
          </p:nvSpPr>
          <p:spPr>
            <a:xfrm>
              <a:off x="5388658" y="4569096"/>
              <a:ext cx="399537" cy="381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  <p:cxnSp>
          <p:nvCxnSpPr>
            <p:cNvPr id="1036" name="Google Shape;1036;p50"/>
            <p:cNvCxnSpPr/>
            <p:nvPr/>
          </p:nvCxnSpPr>
          <p:spPr>
            <a:xfrm rot="5400000">
              <a:off x="4931082" y="4797091"/>
              <a:ext cx="609969" cy="1588"/>
            </a:xfrm>
            <a:prstGeom prst="straightConnector1">
              <a:avLst/>
            </a:prstGeom>
            <a:noFill/>
            <a:ln cap="flat" cmpd="sng" w="57150">
              <a:solidFill>
                <a:srgbClr val="C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1037" name="Google Shape;1037;p50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038" name="Google Shape;1038;p50"/>
            <p:cNvPicPr preferRelativeResize="0"/>
            <p:nvPr/>
          </p:nvPicPr>
          <p:blipFill rotWithShape="1">
            <a:blip r:embed="rId4">
              <a:alphaModFix/>
            </a:blip>
            <a:srcRect b="0" l="0" r="22440" t="0"/>
            <a:stretch/>
          </p:blipFill>
          <p:spPr>
            <a:xfrm>
              <a:off x="2743201" y="4111625"/>
              <a:ext cx="2170113" cy="13747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39" name="Google Shape;1039;p50"/>
            <p:cNvCxnSpPr/>
            <p:nvPr/>
          </p:nvCxnSpPr>
          <p:spPr>
            <a:xfrm>
              <a:off x="2895600" y="4492623"/>
              <a:ext cx="1295400" cy="6858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40" name="Google Shape;1040;p50"/>
          <p:cNvSpPr txBox="1"/>
          <p:nvPr/>
        </p:nvSpPr>
        <p:spPr>
          <a:xfrm>
            <a:off x="1752600" y="4191000"/>
            <a:ext cx="990600" cy="523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366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51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8 Puzzle</a:t>
            </a:r>
            <a:endParaRPr/>
          </a:p>
        </p:txBody>
      </p:sp>
      <p:sp>
        <p:nvSpPr>
          <p:cNvPr id="1047" name="Google Shape;1047;p51"/>
          <p:cNvSpPr txBox="1"/>
          <p:nvPr>
            <p:ph idx="1" type="body"/>
          </p:nvPr>
        </p:nvSpPr>
        <p:spPr>
          <a:xfrm>
            <a:off x="685800" y="4495800"/>
            <a:ext cx="6781800" cy="163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2" lvl="0" marL="34288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What are the states?</a:t>
            </a:r>
            <a:endParaRPr/>
          </a:p>
          <a:p>
            <a:pPr indent="-342882" lvl="0" marL="342882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How many states?</a:t>
            </a:r>
            <a:endParaRPr/>
          </a:p>
          <a:p>
            <a:pPr indent="-342882" lvl="0" marL="342882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What are the actions?</a:t>
            </a:r>
            <a:endParaRPr/>
          </a:p>
          <a:p>
            <a:pPr indent="-342882" lvl="0" marL="342882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How many successors from the start state?</a:t>
            </a:r>
            <a:endParaRPr/>
          </a:p>
          <a:p>
            <a:pPr indent="-342882" lvl="0" marL="342882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What should the costs be?</a:t>
            </a:r>
            <a:endParaRPr/>
          </a:p>
        </p:txBody>
      </p:sp>
      <p:grpSp>
        <p:nvGrpSpPr>
          <p:cNvPr id="1048" name="Google Shape;1048;p51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049" name="Google Shape;1049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87246" y="1371600"/>
              <a:ext cx="5789731" cy="48386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0" name="Google Shape;1050;p51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51" name="Google Shape;1051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618" y="1220185"/>
            <a:ext cx="2969363" cy="2543429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1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State</a:t>
            </a:r>
            <a:endParaRPr/>
          </a:p>
        </p:txBody>
      </p:sp>
      <p:sp>
        <p:nvSpPr>
          <p:cNvPr id="1053" name="Google Shape;1053;p51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 State</a:t>
            </a:r>
            <a:endParaRPr/>
          </a:p>
        </p:txBody>
      </p:sp>
      <p:pic>
        <p:nvPicPr>
          <p:cNvPr id="1054" name="Google Shape;1054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88745" y="1219462"/>
            <a:ext cx="3044108" cy="25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5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52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 Puzzle I</a:t>
            </a:r>
            <a:endParaRPr/>
          </a:p>
        </p:txBody>
      </p:sp>
      <p:sp>
        <p:nvSpPr>
          <p:cNvPr id="1062" name="Google Shape;1062;p52"/>
          <p:cNvSpPr txBox="1"/>
          <p:nvPr>
            <p:ph idx="1" type="body"/>
          </p:nvPr>
        </p:nvSpPr>
        <p:spPr>
          <a:xfrm>
            <a:off x="381000" y="1295400"/>
            <a:ext cx="6324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2" lvl="0" marL="342882" rtl="0" algn="l"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Heuristic: Number of tiles misplaced</a:t>
            </a:r>
            <a:endParaRPr/>
          </a:p>
          <a:p>
            <a:pPr indent="-342882" lvl="0" marL="342882" rtl="0" algn="l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Why is it admissible?</a:t>
            </a:r>
            <a:endParaRPr/>
          </a:p>
          <a:p>
            <a:pPr indent="-342882" lvl="0" marL="342882" rtl="0" algn="l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h(start) =</a:t>
            </a:r>
            <a:endParaRPr/>
          </a:p>
          <a:p>
            <a:pPr indent="-342882" lvl="0" marL="342882" rtl="0" algn="l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This is a </a:t>
            </a:r>
            <a:r>
              <a:rPr i="1" lang="en-US" sz="2800"/>
              <a:t>relaxed-problem</a:t>
            </a:r>
            <a:r>
              <a:rPr lang="en-US" sz="2800"/>
              <a:t> heuristic</a:t>
            </a:r>
            <a:endParaRPr/>
          </a:p>
        </p:txBody>
      </p:sp>
      <p:sp>
        <p:nvSpPr>
          <p:cNvPr id="1063" name="Google Shape;1063;p52"/>
          <p:cNvSpPr txBox="1"/>
          <p:nvPr/>
        </p:nvSpPr>
        <p:spPr>
          <a:xfrm>
            <a:off x="2133600" y="2286000"/>
            <a:ext cx="990600" cy="5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graphicFrame>
        <p:nvGraphicFramePr>
          <p:cNvPr id="1064" name="Google Shape;1064;p52"/>
          <p:cNvGraphicFramePr/>
          <p:nvPr/>
        </p:nvGraphicFramePr>
        <p:xfrm>
          <a:off x="6400800" y="411257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{737913E6-B5D0-45C0-91E8-88CA54453FBA}</a:tableStyleId>
              </a:tblPr>
              <a:tblGrid>
                <a:gridCol w="990600"/>
                <a:gridCol w="1295400"/>
                <a:gridCol w="1295400"/>
                <a:gridCol w="1447800"/>
              </a:tblGrid>
              <a:tr h="744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accent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Average nodes expanded when the optimal path has…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 hMerge="1"/>
                <a:tc hMerge="1"/>
              </a:tr>
              <a:tr h="398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accent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…4 steps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…8 steps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…12 steps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C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UCS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6,300</a:t>
                      </a:r>
                      <a:endParaRPr b="0" baseline="30000" i="0" sz="2400" u="none" cap="none" strike="noStrike">
                        <a:solidFill>
                          <a:schemeClr val="accent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3.6 x 10</a:t>
                      </a:r>
                      <a:r>
                        <a:rPr b="0" baseline="30000" i="0" lang="en-US" sz="24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CFF"/>
                    </a:solidFill>
                  </a:tcPr>
                </a:tc>
              </a:tr>
              <a:tr h="474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TILES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pic>
        <p:nvPicPr>
          <p:cNvPr id="1065" name="Google Shape;106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890" y="3489471"/>
            <a:ext cx="5510086" cy="31381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6" name="Google Shape;1066;p52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067" name="Google Shape;1067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3401" y="1219446"/>
              <a:ext cx="6113461" cy="2544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8" name="Google Shape;1068;p52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Start State</a:t>
              </a:r>
              <a:endParaRPr/>
            </a:p>
          </p:txBody>
        </p:sp>
        <p:sp>
          <p:nvSpPr>
            <p:cNvPr id="1069" name="Google Shape;1069;p5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Goal State</a:t>
              </a:r>
              <a:endParaRPr/>
            </a:p>
          </p:txBody>
        </p:sp>
      </p:grpSp>
      <p:sp>
        <p:nvSpPr>
          <p:cNvPr id="1070" name="Google Shape;1070;p52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Statistics from Andrew Moore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53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 Puzzle II</a:t>
            </a:r>
            <a:endParaRPr/>
          </a:p>
        </p:txBody>
      </p:sp>
      <p:sp>
        <p:nvSpPr>
          <p:cNvPr id="1077" name="Google Shape;1077;p53"/>
          <p:cNvSpPr txBox="1"/>
          <p:nvPr>
            <p:ph idx="1" type="body"/>
          </p:nvPr>
        </p:nvSpPr>
        <p:spPr>
          <a:xfrm>
            <a:off x="457200" y="1600201"/>
            <a:ext cx="58674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2" lvl="0" marL="34288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What if we had an easier 8-puzzle where any tile could slide any direction at any time, ignoring other tiles?</a:t>
            </a:r>
            <a:endParaRPr/>
          </a:p>
          <a:p>
            <a:pPr indent="-190482" lvl="0" marL="342882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342882" lvl="0" marL="342882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Total </a:t>
            </a:r>
            <a:r>
              <a:rPr i="1" lang="en-US" sz="2400"/>
              <a:t>Manhattan </a:t>
            </a:r>
            <a:r>
              <a:rPr lang="en-US" sz="2400"/>
              <a:t>distance</a:t>
            </a:r>
            <a:endParaRPr/>
          </a:p>
          <a:p>
            <a:pPr indent="-190482" lvl="0" marL="342882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342882" lvl="0" marL="342882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Why is it admissible?</a:t>
            </a:r>
            <a:endParaRPr/>
          </a:p>
          <a:p>
            <a:pPr indent="-190482" lvl="0" marL="342882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342882" lvl="0" marL="342882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h(start) =</a:t>
            </a:r>
            <a:endParaRPr/>
          </a:p>
          <a:p>
            <a:pPr indent="-190482" lvl="0" marL="342882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078" name="Google Shape;1078;p53"/>
          <p:cNvSpPr txBox="1"/>
          <p:nvPr/>
        </p:nvSpPr>
        <p:spPr>
          <a:xfrm>
            <a:off x="2133600" y="4648200"/>
            <a:ext cx="4800600" cy="46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 + 1 + 2 + … = 18</a:t>
            </a:r>
            <a:endParaRPr/>
          </a:p>
        </p:txBody>
      </p:sp>
      <p:graphicFrame>
        <p:nvGraphicFramePr>
          <p:cNvPr id="1079" name="Google Shape;1079;p53"/>
          <p:cNvGraphicFramePr/>
          <p:nvPr/>
        </p:nvGraphicFramePr>
        <p:xfrm>
          <a:off x="5791200" y="42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{737913E6-B5D0-45C0-91E8-88CA54453FBA}</a:tableStyleId>
              </a:tblPr>
              <a:tblGrid>
                <a:gridCol w="1853025"/>
                <a:gridCol w="1295400"/>
                <a:gridCol w="1295400"/>
                <a:gridCol w="1447800"/>
              </a:tblGrid>
              <a:tr h="744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accent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Average nodes expanded when the optimal path has…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 hMerge="1"/>
                <a:tc hMerge="1"/>
              </a:tr>
              <a:tr h="472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accent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…4 steps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…8 steps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…12 steps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C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TILES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CFF"/>
                    </a:solidFill>
                  </a:tcPr>
                </a:tc>
              </a:tr>
              <a:tr h="499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MANHATTAN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grpSp>
        <p:nvGrpSpPr>
          <p:cNvPr id="1080" name="Google Shape;1080;p53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081" name="Google Shape;1081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3401" y="1219446"/>
              <a:ext cx="6113461" cy="2544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2" name="Google Shape;1082;p53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Start State</a:t>
              </a:r>
              <a:endParaRPr/>
            </a:p>
          </p:txBody>
        </p:sp>
        <p:sp>
          <p:nvSpPr>
            <p:cNvPr id="1083" name="Google Shape;1083;p53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Goal State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54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 Puzzle III</a:t>
            </a:r>
            <a:endParaRPr/>
          </a:p>
        </p:txBody>
      </p:sp>
      <p:sp>
        <p:nvSpPr>
          <p:cNvPr id="1090" name="Google Shape;1090;p54"/>
          <p:cNvSpPr txBox="1"/>
          <p:nvPr>
            <p:ph idx="1" type="body"/>
          </p:nvPr>
        </p:nvSpPr>
        <p:spPr>
          <a:xfrm>
            <a:off x="406400" y="1397001"/>
            <a:ext cx="110998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2" lvl="0" marL="342882" rtl="0" algn="l"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How about using the </a:t>
            </a:r>
            <a:r>
              <a:rPr i="1" lang="en-US" sz="2800"/>
              <a:t>actual cost</a:t>
            </a:r>
            <a:r>
              <a:rPr lang="en-US" sz="2800"/>
              <a:t> as a heuristic?</a:t>
            </a:r>
            <a:endParaRPr/>
          </a:p>
          <a:p>
            <a:pPr indent="-285736" lvl="1" marL="742913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Would it be admissible?</a:t>
            </a:r>
            <a:endParaRPr/>
          </a:p>
          <a:p>
            <a:pPr indent="-285736" lvl="1" marL="742913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Would we save on nodes expanded?</a:t>
            </a:r>
            <a:endParaRPr/>
          </a:p>
          <a:p>
            <a:pPr indent="-285736" lvl="1" marL="742913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What’s wrong with it?</a:t>
            </a:r>
            <a:endParaRPr/>
          </a:p>
          <a:p>
            <a:pPr indent="-165082" lvl="0" marL="342882" rtl="0" algn="l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  <a:p>
            <a:pPr indent="-165082" lvl="0" marL="342882" rtl="0" algn="l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  <a:p>
            <a:pPr indent="-342882" lvl="0" marL="342882" rtl="0" algn="l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With A*: a trade-off between quality of estimate and work per node</a:t>
            </a:r>
            <a:endParaRPr/>
          </a:p>
          <a:p>
            <a:pPr indent="-285736" lvl="1" marL="742913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As heuristics get closer to the true cost, you will expand fewer nodes but usually do more work per node to compute the heuristic itself</a:t>
            </a:r>
            <a:endParaRPr/>
          </a:p>
        </p:txBody>
      </p:sp>
      <p:pic>
        <p:nvPicPr>
          <p:cNvPr id="1091" name="Google Shape;109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1138" y="1880138"/>
            <a:ext cx="5021261" cy="19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55"/>
          <p:cNvSpPr txBox="1"/>
          <p:nvPr>
            <p:ph type="title"/>
          </p:nvPr>
        </p:nvSpPr>
        <p:spPr>
          <a:xfrm>
            <a:off x="0" y="25908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Semi-Lattice of Heuristics</a:t>
            </a:r>
            <a:endParaRPr/>
          </a:p>
        </p:txBody>
      </p:sp>
      <p:sp>
        <p:nvSpPr>
          <p:cNvPr id="1098" name="Google Shape;1098;p55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6600" y="2133891"/>
            <a:ext cx="5493904" cy="28283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6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Pancake Problem</a:t>
            </a:r>
            <a:endParaRPr/>
          </a:p>
        </p:txBody>
      </p:sp>
      <p:pic>
        <p:nvPicPr>
          <p:cNvPr descr="Z:\Shared with PC\gates_pancake.jpg" id="153" name="Google Shape;15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3275" y="1524000"/>
            <a:ext cx="8137525" cy="434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56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Trivial Heuristics, Dominance</a:t>
            </a:r>
            <a:endParaRPr/>
          </a:p>
        </p:txBody>
      </p:sp>
      <p:sp>
        <p:nvSpPr>
          <p:cNvPr id="1105" name="Google Shape;1105;p56"/>
          <p:cNvSpPr txBox="1"/>
          <p:nvPr>
            <p:ph idx="1" type="body"/>
          </p:nvPr>
        </p:nvSpPr>
        <p:spPr>
          <a:xfrm>
            <a:off x="1219200" y="1524000"/>
            <a:ext cx="57150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2" lvl="0" marL="342882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Dominance: h</a:t>
            </a:r>
            <a:r>
              <a:rPr baseline="-25000" lang="en-US" sz="2400"/>
              <a:t>a</a:t>
            </a:r>
            <a:r>
              <a:rPr lang="en-US" sz="2400"/>
              <a:t> ≥ h</a:t>
            </a:r>
            <a:r>
              <a:rPr baseline="-25000" lang="en-US" sz="2400"/>
              <a:t>c</a:t>
            </a:r>
            <a:r>
              <a:rPr lang="en-US" sz="2400"/>
              <a:t> if</a:t>
            </a:r>
            <a:endParaRPr/>
          </a:p>
          <a:p>
            <a:pPr indent="-190482" lvl="0" marL="342882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190482" lvl="0" marL="342882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342882" lvl="0" marL="342882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Heuristics form a semi-lattice:</a:t>
            </a:r>
            <a:endParaRPr/>
          </a:p>
          <a:p>
            <a:pPr indent="-285736" lvl="1" marL="742913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Max of admissible heuristics is admissible</a:t>
            </a:r>
            <a:endParaRPr/>
          </a:p>
          <a:p>
            <a:pPr indent="-158736" lvl="1" marL="742913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158736" lvl="1" marL="742913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158736" lvl="1" marL="742913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342882" lvl="0" marL="342882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Trivial heuristics</a:t>
            </a:r>
            <a:endParaRPr/>
          </a:p>
          <a:p>
            <a:pPr indent="-285736" lvl="1" marL="742913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Bottom of lattice is the zero heuristic (what does this give us?)</a:t>
            </a:r>
            <a:endParaRPr/>
          </a:p>
          <a:p>
            <a:pPr indent="-285736" lvl="1" marL="742913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Top of lattice is the exact heuristic</a:t>
            </a:r>
            <a:endParaRPr/>
          </a:p>
        </p:txBody>
      </p:sp>
      <p:pic>
        <p:nvPicPr>
          <p:cNvPr descr="txp_fig" id="1106" name="Google Shape;110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1" y="3886200"/>
            <a:ext cx="4379913" cy="369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107" name="Google Shape;110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2975" y="2133601"/>
            <a:ext cx="3098800" cy="352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8" name="Google Shape;1108;p56"/>
          <p:cNvGrpSpPr/>
          <p:nvPr/>
        </p:nvGrpSpPr>
        <p:grpSpPr>
          <a:xfrm>
            <a:off x="8229600" y="1716338"/>
            <a:ext cx="2133600" cy="4227262"/>
            <a:chOff x="9344024" y="1905002"/>
            <a:chExt cx="1781176" cy="3529011"/>
          </a:xfrm>
        </p:grpSpPr>
        <p:pic>
          <p:nvPicPr>
            <p:cNvPr descr="txp_fig" id="1109" name="Google Shape;1109;p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725023" y="1905002"/>
              <a:ext cx="862013" cy="246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xp_fig" id="1110" name="Google Shape;1110;p5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801223" y="5257800"/>
              <a:ext cx="720725" cy="176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xp_fig" id="1111" name="Google Shape;1111;p5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344024" y="3505200"/>
              <a:ext cx="350839" cy="298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xp_fig" id="1112" name="Google Shape;1112;p5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791825" y="3505201"/>
              <a:ext cx="333375" cy="350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xp_fig" id="1113" name="Google Shape;1113;p5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344024" y="4349749"/>
              <a:ext cx="350839" cy="2984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14" name="Google Shape;1114;p56"/>
            <p:cNvCxnSpPr/>
            <p:nvPr/>
          </p:nvCxnSpPr>
          <p:spPr>
            <a:xfrm rot="10800000">
              <a:off x="9572623" y="4800600"/>
              <a:ext cx="457200" cy="304800"/>
            </a:xfrm>
            <a:prstGeom prst="straightConnector1">
              <a:avLst/>
            </a:prstGeom>
            <a:noFill/>
            <a:ln cap="flat" cmpd="sng" w="38100">
              <a:solidFill>
                <a:srgbClr val="3333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5" name="Google Shape;1115;p56"/>
            <p:cNvCxnSpPr/>
            <p:nvPr/>
          </p:nvCxnSpPr>
          <p:spPr>
            <a:xfrm flipH="1" rot="10800000">
              <a:off x="10334623" y="3962400"/>
              <a:ext cx="533400" cy="1143000"/>
            </a:xfrm>
            <a:prstGeom prst="straightConnector1">
              <a:avLst/>
            </a:prstGeom>
            <a:noFill/>
            <a:ln cap="flat" cmpd="sng" w="38100">
              <a:solidFill>
                <a:srgbClr val="3333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6" name="Google Shape;1116;p56"/>
            <p:cNvCxnSpPr/>
            <p:nvPr/>
          </p:nvCxnSpPr>
          <p:spPr>
            <a:xfrm rot="10800000">
              <a:off x="9496423" y="3962400"/>
              <a:ext cx="0" cy="304800"/>
            </a:xfrm>
            <a:prstGeom prst="straightConnector1">
              <a:avLst/>
            </a:prstGeom>
            <a:noFill/>
            <a:ln cap="flat" cmpd="sng" w="38100">
              <a:solidFill>
                <a:srgbClr val="3333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7" name="Google Shape;1117;p56"/>
            <p:cNvCxnSpPr/>
            <p:nvPr/>
          </p:nvCxnSpPr>
          <p:spPr>
            <a:xfrm flipH="1" rot="10800000">
              <a:off x="9496423" y="3124200"/>
              <a:ext cx="685800" cy="228600"/>
            </a:xfrm>
            <a:prstGeom prst="straightConnector1">
              <a:avLst/>
            </a:prstGeom>
            <a:noFill/>
            <a:ln cap="flat" cmpd="sng" w="38100">
              <a:solidFill>
                <a:srgbClr val="3333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8" name="Google Shape;1118;p56"/>
            <p:cNvCxnSpPr/>
            <p:nvPr/>
          </p:nvCxnSpPr>
          <p:spPr>
            <a:xfrm rot="10800000">
              <a:off x="10182223" y="3124200"/>
              <a:ext cx="762000" cy="228600"/>
            </a:xfrm>
            <a:prstGeom prst="straightConnector1">
              <a:avLst/>
            </a:prstGeom>
            <a:noFill/>
            <a:ln cap="flat" cmpd="sng" w="38100">
              <a:solidFill>
                <a:srgbClr val="3333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9" name="Google Shape;1119;p56"/>
            <p:cNvCxnSpPr/>
            <p:nvPr/>
          </p:nvCxnSpPr>
          <p:spPr>
            <a:xfrm rot="10800000">
              <a:off x="10182223" y="2286000"/>
              <a:ext cx="0" cy="228600"/>
            </a:xfrm>
            <a:prstGeom prst="straightConnector1">
              <a:avLst/>
            </a:prstGeom>
            <a:noFill/>
            <a:ln cap="flat" cmpd="sng" w="38100">
              <a:solidFill>
                <a:srgbClr val="3333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descr="txp_fig" id="1120" name="Google Shape;1120;p5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420224" y="2732089"/>
              <a:ext cx="1560513" cy="295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57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Search</a:t>
            </a:r>
            <a:endParaRPr/>
          </a:p>
        </p:txBody>
      </p:sp>
      <p:sp>
        <p:nvSpPr>
          <p:cNvPr id="1127" name="Google Shape;1127;p57"/>
          <p:cNvSpPr txBox="1"/>
          <p:nvPr>
            <p:ph idx="1" type="body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682" lvl="0" marL="342882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128" name="Google Shape;112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600552"/>
            <a:ext cx="9932986" cy="4409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58"/>
          <p:cNvSpPr txBox="1"/>
          <p:nvPr>
            <p:ph idx="1" type="body"/>
          </p:nvPr>
        </p:nvSpPr>
        <p:spPr>
          <a:xfrm>
            <a:off x="406400" y="1295400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2" lvl="0" marL="342882" rtl="0" algn="l"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Failure to detect repeated states can cause exponentially more work.  </a:t>
            </a:r>
            <a:endParaRPr/>
          </a:p>
        </p:txBody>
      </p:sp>
      <p:sp>
        <p:nvSpPr>
          <p:cNvPr id="1135" name="Google Shape;1135;p58"/>
          <p:cNvSpPr/>
          <p:nvPr/>
        </p:nvSpPr>
        <p:spPr>
          <a:xfrm>
            <a:off x="6172200" y="2041711"/>
            <a:ext cx="4889500" cy="3880103"/>
          </a:xfrm>
          <a:prstGeom prst="roundRect">
            <a:avLst>
              <a:gd fmla="val 16667" name="adj"/>
            </a:avLst>
          </a:prstGeom>
          <a:solidFill>
            <a:srgbClr val="D5DFF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58"/>
          <p:cNvSpPr/>
          <p:nvPr/>
        </p:nvSpPr>
        <p:spPr>
          <a:xfrm>
            <a:off x="936947" y="2035612"/>
            <a:ext cx="3886200" cy="3886200"/>
          </a:xfrm>
          <a:prstGeom prst="roundRect">
            <a:avLst>
              <a:gd fmla="val 16667" name="adj"/>
            </a:avLst>
          </a:prstGeom>
          <a:solidFill>
            <a:srgbClr val="D5DFF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58"/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Tree</a:t>
            </a:r>
            <a:endParaRPr/>
          </a:p>
        </p:txBody>
      </p:sp>
      <p:sp>
        <p:nvSpPr>
          <p:cNvPr id="1138" name="Google Shape;1138;p58"/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 Graph</a:t>
            </a:r>
            <a:endParaRPr/>
          </a:p>
        </p:txBody>
      </p:sp>
      <p:sp>
        <p:nvSpPr>
          <p:cNvPr id="1139" name="Google Shape;1139;p58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Tree Search: Extra Work!</a:t>
            </a:r>
            <a:endParaRPr/>
          </a:p>
        </p:txBody>
      </p:sp>
      <p:pic>
        <p:nvPicPr>
          <p:cNvPr id="1140" name="Google Shape;1140;p58"/>
          <p:cNvPicPr preferRelativeResize="0"/>
          <p:nvPr/>
        </p:nvPicPr>
        <p:blipFill rotWithShape="1">
          <a:blip r:embed="rId3">
            <a:alphaModFix/>
          </a:blip>
          <a:srcRect b="2208" l="610" r="64739" t="2839"/>
          <a:stretch/>
        </p:blipFill>
        <p:spPr>
          <a:xfrm>
            <a:off x="1371600" y="2514600"/>
            <a:ext cx="3048000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58"/>
          <p:cNvPicPr preferRelativeResize="0"/>
          <p:nvPr/>
        </p:nvPicPr>
        <p:blipFill rotWithShape="1">
          <a:blip r:embed="rId4">
            <a:alphaModFix/>
          </a:blip>
          <a:srcRect b="15456" l="48026" r="2598" t="5048"/>
          <a:stretch/>
        </p:blipFill>
        <p:spPr>
          <a:xfrm>
            <a:off x="6477000" y="2819400"/>
            <a:ext cx="43434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59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Graph Search</a:t>
            </a:r>
            <a:endParaRPr/>
          </a:p>
        </p:txBody>
      </p:sp>
      <p:sp>
        <p:nvSpPr>
          <p:cNvPr id="1148" name="Google Shape;1148;p59"/>
          <p:cNvSpPr txBox="1"/>
          <p:nvPr>
            <p:ph idx="1" type="body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2" lvl="0" marL="342882" rtl="0" algn="l"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In BFS, for example, we shouldn’t bother expanding the circled nodes (why?)</a:t>
            </a:r>
            <a:endParaRPr/>
          </a:p>
        </p:txBody>
      </p:sp>
      <p:grpSp>
        <p:nvGrpSpPr>
          <p:cNvPr id="1149" name="Google Shape;1149;p59"/>
          <p:cNvGrpSpPr/>
          <p:nvPr/>
        </p:nvGrpSpPr>
        <p:grpSpPr>
          <a:xfrm>
            <a:off x="3352800" y="2461197"/>
            <a:ext cx="5581650" cy="3404404"/>
            <a:chOff x="48" y="2332"/>
            <a:chExt cx="3516" cy="2441"/>
          </a:xfrm>
        </p:grpSpPr>
        <p:sp>
          <p:nvSpPr>
            <p:cNvPr id="1150" name="Google Shape;1150;p59"/>
            <p:cNvSpPr txBox="1"/>
            <p:nvPr/>
          </p:nvSpPr>
          <p:spPr>
            <a:xfrm>
              <a:off x="1728" y="233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/>
            </a:p>
          </p:txBody>
        </p:sp>
        <p:sp>
          <p:nvSpPr>
            <p:cNvPr id="1151" name="Google Shape;1151;p59"/>
            <p:cNvSpPr txBox="1"/>
            <p:nvPr/>
          </p:nvSpPr>
          <p:spPr>
            <a:xfrm>
              <a:off x="48" y="3417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/>
            </a:p>
          </p:txBody>
        </p:sp>
        <p:sp>
          <p:nvSpPr>
            <p:cNvPr id="1152" name="Google Shape;1152;p59"/>
            <p:cNvSpPr txBox="1"/>
            <p:nvPr/>
          </p:nvSpPr>
          <p:spPr>
            <a:xfrm>
              <a:off x="48" y="3033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/>
            </a:p>
          </p:txBody>
        </p:sp>
        <p:sp>
          <p:nvSpPr>
            <p:cNvPr id="1153" name="Google Shape;1153;p59"/>
            <p:cNvSpPr txBox="1"/>
            <p:nvPr/>
          </p:nvSpPr>
          <p:spPr>
            <a:xfrm>
              <a:off x="384" y="2688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endParaRPr/>
            </a:p>
          </p:txBody>
        </p:sp>
        <p:sp>
          <p:nvSpPr>
            <p:cNvPr id="1154" name="Google Shape;1154;p59"/>
            <p:cNvSpPr txBox="1"/>
            <p:nvPr/>
          </p:nvSpPr>
          <p:spPr>
            <a:xfrm>
              <a:off x="3264" y="2640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endParaRPr/>
            </a:p>
          </p:txBody>
        </p:sp>
        <p:sp>
          <p:nvSpPr>
            <p:cNvPr id="1155" name="Google Shape;1155;p59"/>
            <p:cNvSpPr txBox="1"/>
            <p:nvPr/>
          </p:nvSpPr>
          <p:spPr>
            <a:xfrm>
              <a:off x="480" y="3417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/>
            </a:p>
          </p:txBody>
        </p:sp>
        <p:sp>
          <p:nvSpPr>
            <p:cNvPr id="1156" name="Google Shape;1156;p59"/>
            <p:cNvSpPr txBox="1"/>
            <p:nvPr/>
          </p:nvSpPr>
          <p:spPr>
            <a:xfrm>
              <a:off x="480" y="3033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/>
            </a:p>
          </p:txBody>
        </p:sp>
        <p:cxnSp>
          <p:nvCxnSpPr>
            <p:cNvPr id="1157" name="Google Shape;1157;p59"/>
            <p:cNvCxnSpPr>
              <a:stCxn id="1153" idx="2"/>
              <a:endCxn id="1152" idx="0"/>
            </p:cNvCxnSpPr>
            <p:nvPr/>
          </p:nvCxnSpPr>
          <p:spPr>
            <a:xfrm rot="10800000">
              <a:off x="234" y="2988"/>
              <a:ext cx="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8" name="Google Shape;1158;p59"/>
            <p:cNvCxnSpPr>
              <a:stCxn id="1153" idx="2"/>
              <a:endCxn id="1156" idx="0"/>
            </p:cNvCxnSpPr>
            <p:nvPr/>
          </p:nvCxnSpPr>
          <p:spPr>
            <a:xfrm>
              <a:off x="534" y="2988"/>
              <a:ext cx="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9" name="Google Shape;1159;p59"/>
            <p:cNvCxnSpPr>
              <a:stCxn id="1152" idx="2"/>
              <a:endCxn id="1151" idx="0"/>
            </p:cNvCxnSpPr>
            <p:nvPr/>
          </p:nvCxnSpPr>
          <p:spPr>
            <a:xfrm>
              <a:off x="198" y="3333"/>
              <a:ext cx="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0" name="Google Shape;1160;p59"/>
            <p:cNvCxnSpPr>
              <a:stCxn id="1156" idx="2"/>
              <a:endCxn id="1155" idx="0"/>
            </p:cNvCxnSpPr>
            <p:nvPr/>
          </p:nvCxnSpPr>
          <p:spPr>
            <a:xfrm>
              <a:off x="630" y="3333"/>
              <a:ext cx="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161" name="Google Shape;1161;p59"/>
            <p:cNvGrpSpPr/>
            <p:nvPr/>
          </p:nvGrpSpPr>
          <p:grpSpPr>
            <a:xfrm>
              <a:off x="1776" y="2640"/>
              <a:ext cx="1224" cy="1749"/>
              <a:chOff x="1152" y="2640"/>
              <a:chExt cx="1224" cy="1749"/>
            </a:xfrm>
          </p:grpSpPr>
          <p:sp>
            <p:nvSpPr>
              <p:cNvPr id="1162" name="Google Shape;1162;p59"/>
              <p:cNvSpPr txBox="1"/>
              <p:nvPr/>
            </p:nvSpPr>
            <p:spPr>
              <a:xfrm>
                <a:off x="1536" y="2640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</a:t>
                </a:r>
                <a:endParaRPr/>
              </a:p>
            </p:txBody>
          </p:sp>
          <p:sp>
            <p:nvSpPr>
              <p:cNvPr id="1163" name="Google Shape;1163;p59"/>
              <p:cNvSpPr txBox="1"/>
              <p:nvPr/>
            </p:nvSpPr>
            <p:spPr>
              <a:xfrm>
                <a:off x="1152" y="3408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</a:t>
                </a:r>
                <a:endParaRPr/>
              </a:p>
            </p:txBody>
          </p:sp>
          <p:sp>
            <p:nvSpPr>
              <p:cNvPr id="1164" name="Google Shape;1164;p59"/>
              <p:cNvSpPr txBox="1"/>
              <p:nvPr/>
            </p:nvSpPr>
            <p:spPr>
              <a:xfrm>
                <a:off x="1296" y="3024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</a:t>
                </a:r>
                <a:endParaRPr/>
              </a:p>
            </p:txBody>
          </p:sp>
          <p:sp>
            <p:nvSpPr>
              <p:cNvPr id="1165" name="Google Shape;1165;p59"/>
              <p:cNvSpPr txBox="1"/>
              <p:nvPr/>
            </p:nvSpPr>
            <p:spPr>
              <a:xfrm>
                <a:off x="1728" y="3408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</a:t>
                </a:r>
                <a:endParaRPr/>
              </a:p>
            </p:txBody>
          </p:sp>
          <p:sp>
            <p:nvSpPr>
              <p:cNvPr id="1166" name="Google Shape;1166;p59"/>
              <p:cNvSpPr txBox="1"/>
              <p:nvPr/>
            </p:nvSpPr>
            <p:spPr>
              <a:xfrm>
                <a:off x="1728" y="3024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</a:t>
                </a:r>
                <a:endParaRPr/>
              </a:p>
            </p:txBody>
          </p:sp>
          <p:sp>
            <p:nvSpPr>
              <p:cNvPr id="1167" name="Google Shape;1167;p59"/>
              <p:cNvSpPr txBox="1"/>
              <p:nvPr/>
            </p:nvSpPr>
            <p:spPr>
              <a:xfrm>
                <a:off x="1440" y="3408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q</a:t>
                </a:r>
                <a:endParaRPr/>
              </a:p>
            </p:txBody>
          </p:sp>
          <p:sp>
            <p:nvSpPr>
              <p:cNvPr id="1168" name="Google Shape;1168;p59"/>
              <p:cNvSpPr txBox="1"/>
              <p:nvPr/>
            </p:nvSpPr>
            <p:spPr>
              <a:xfrm>
                <a:off x="1152" y="3753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q</a:t>
                </a:r>
                <a:endParaRPr/>
              </a:p>
            </p:txBody>
          </p:sp>
          <p:sp>
            <p:nvSpPr>
              <p:cNvPr id="1169" name="Google Shape;1169;p59"/>
              <p:cNvSpPr txBox="1"/>
              <p:nvPr/>
            </p:nvSpPr>
            <p:spPr>
              <a:xfrm>
                <a:off x="1584" y="3753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endParaRPr/>
              </a:p>
            </p:txBody>
          </p:sp>
          <p:sp>
            <p:nvSpPr>
              <p:cNvPr id="1170" name="Google Shape;1170;p59"/>
              <p:cNvSpPr txBox="1"/>
              <p:nvPr/>
            </p:nvSpPr>
            <p:spPr>
              <a:xfrm>
                <a:off x="1776" y="3792"/>
                <a:ext cx="6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</a:t>
                </a:r>
                <a:endParaRPr/>
              </a:p>
            </p:txBody>
          </p:sp>
          <p:sp>
            <p:nvSpPr>
              <p:cNvPr id="1171" name="Google Shape;1171;p59"/>
              <p:cNvSpPr txBox="1"/>
              <p:nvPr/>
            </p:nvSpPr>
            <p:spPr>
              <a:xfrm>
                <a:off x="1584" y="4089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</a:t>
                </a:r>
                <a:endParaRPr/>
              </a:p>
            </p:txBody>
          </p:sp>
          <p:cxnSp>
            <p:nvCxnSpPr>
              <p:cNvPr id="1172" name="Google Shape;1172;p59"/>
              <p:cNvCxnSpPr>
                <a:stCxn id="1162" idx="2"/>
                <a:endCxn id="1164" idx="0"/>
              </p:cNvCxnSpPr>
              <p:nvPr/>
            </p:nvCxnSpPr>
            <p:spPr>
              <a:xfrm rot="10800000">
                <a:off x="1386" y="294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3" name="Google Shape;1173;p59"/>
              <p:cNvCxnSpPr>
                <a:stCxn id="1162" idx="2"/>
                <a:endCxn id="1166" idx="0"/>
              </p:cNvCxnSpPr>
              <p:nvPr/>
            </p:nvCxnSpPr>
            <p:spPr>
              <a:xfrm>
                <a:off x="1686" y="294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4" name="Google Shape;1174;p59"/>
              <p:cNvCxnSpPr>
                <a:stCxn id="1164" idx="2"/>
                <a:endCxn id="1163" idx="0"/>
              </p:cNvCxnSpPr>
              <p:nvPr/>
            </p:nvCxnSpPr>
            <p:spPr>
              <a:xfrm>
                <a:off x="1446" y="3324"/>
                <a:ext cx="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5" name="Google Shape;1175;p59"/>
              <p:cNvCxnSpPr>
                <a:stCxn id="1164" idx="2"/>
                <a:endCxn id="1167" idx="0"/>
              </p:cNvCxnSpPr>
              <p:nvPr/>
            </p:nvCxnSpPr>
            <p:spPr>
              <a:xfrm>
                <a:off x="1446" y="3324"/>
                <a:ext cx="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6" name="Google Shape;1176;p59"/>
              <p:cNvCxnSpPr>
                <a:stCxn id="1166" idx="2"/>
                <a:endCxn id="1165" idx="0"/>
              </p:cNvCxnSpPr>
              <p:nvPr/>
            </p:nvCxnSpPr>
            <p:spPr>
              <a:xfrm>
                <a:off x="1878" y="3324"/>
                <a:ext cx="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7" name="Google Shape;1177;p59"/>
              <p:cNvCxnSpPr>
                <a:stCxn id="1163" idx="2"/>
                <a:endCxn id="1168" idx="0"/>
              </p:cNvCxnSpPr>
              <p:nvPr/>
            </p:nvCxnSpPr>
            <p:spPr>
              <a:xfrm>
                <a:off x="1302" y="3708"/>
                <a:ext cx="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8" name="Google Shape;1178;p59"/>
              <p:cNvCxnSpPr>
                <a:stCxn id="1165" idx="2"/>
                <a:endCxn id="1169" idx="0"/>
              </p:cNvCxnSpPr>
              <p:nvPr/>
            </p:nvCxnSpPr>
            <p:spPr>
              <a:xfrm>
                <a:off x="1878" y="3708"/>
                <a:ext cx="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9" name="Google Shape;1179;p59"/>
              <p:cNvCxnSpPr>
                <a:stCxn id="1165" idx="2"/>
                <a:endCxn id="1170" idx="0"/>
              </p:cNvCxnSpPr>
              <p:nvPr/>
            </p:nvCxnSpPr>
            <p:spPr>
              <a:xfrm>
                <a:off x="1878" y="3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0" name="Google Shape;1180;p59"/>
              <p:cNvCxnSpPr>
                <a:stCxn id="1169" idx="2"/>
                <a:endCxn id="1171" idx="0"/>
              </p:cNvCxnSpPr>
              <p:nvPr/>
            </p:nvCxnSpPr>
            <p:spPr>
              <a:xfrm>
                <a:off x="1734" y="4053"/>
                <a:ext cx="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181" name="Google Shape;1181;p59"/>
            <p:cNvSpPr txBox="1"/>
            <p:nvPr/>
          </p:nvSpPr>
          <p:spPr>
            <a:xfrm>
              <a:off x="3264" y="2994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  <a:endParaRPr/>
            </a:p>
          </p:txBody>
        </p:sp>
        <p:cxnSp>
          <p:nvCxnSpPr>
            <p:cNvPr id="1182" name="Google Shape;1182;p59"/>
            <p:cNvCxnSpPr>
              <a:stCxn id="1154" idx="2"/>
              <a:endCxn id="1181" idx="0"/>
            </p:cNvCxnSpPr>
            <p:nvPr/>
          </p:nvCxnSpPr>
          <p:spPr>
            <a:xfrm>
              <a:off x="3414" y="2940"/>
              <a:ext cx="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183" name="Google Shape;1183;p59"/>
            <p:cNvGrpSpPr/>
            <p:nvPr/>
          </p:nvGrpSpPr>
          <p:grpSpPr>
            <a:xfrm>
              <a:off x="624" y="3024"/>
              <a:ext cx="1224" cy="1749"/>
              <a:chOff x="1152" y="2640"/>
              <a:chExt cx="1224" cy="1749"/>
            </a:xfrm>
          </p:grpSpPr>
          <p:sp>
            <p:nvSpPr>
              <p:cNvPr id="1184" name="Google Shape;1184;p59"/>
              <p:cNvSpPr txBox="1"/>
              <p:nvPr/>
            </p:nvSpPr>
            <p:spPr>
              <a:xfrm>
                <a:off x="1536" y="2640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</a:t>
                </a:r>
                <a:endParaRPr/>
              </a:p>
            </p:txBody>
          </p:sp>
          <p:sp>
            <p:nvSpPr>
              <p:cNvPr id="1185" name="Google Shape;1185;p59"/>
              <p:cNvSpPr txBox="1"/>
              <p:nvPr/>
            </p:nvSpPr>
            <p:spPr>
              <a:xfrm>
                <a:off x="1152" y="3408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</a:t>
                </a:r>
                <a:endParaRPr/>
              </a:p>
            </p:txBody>
          </p:sp>
          <p:sp>
            <p:nvSpPr>
              <p:cNvPr id="1186" name="Google Shape;1186;p59"/>
              <p:cNvSpPr txBox="1"/>
              <p:nvPr/>
            </p:nvSpPr>
            <p:spPr>
              <a:xfrm>
                <a:off x="1296" y="3024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</a:t>
                </a:r>
                <a:endParaRPr/>
              </a:p>
            </p:txBody>
          </p:sp>
          <p:sp>
            <p:nvSpPr>
              <p:cNvPr id="1187" name="Google Shape;1187;p59"/>
              <p:cNvSpPr txBox="1"/>
              <p:nvPr/>
            </p:nvSpPr>
            <p:spPr>
              <a:xfrm>
                <a:off x="1728" y="3408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</a:t>
                </a:r>
                <a:endParaRPr/>
              </a:p>
            </p:txBody>
          </p:sp>
          <p:sp>
            <p:nvSpPr>
              <p:cNvPr id="1188" name="Google Shape;1188;p59"/>
              <p:cNvSpPr txBox="1"/>
              <p:nvPr/>
            </p:nvSpPr>
            <p:spPr>
              <a:xfrm>
                <a:off x="1728" y="3024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</a:t>
                </a:r>
                <a:endParaRPr/>
              </a:p>
            </p:txBody>
          </p:sp>
          <p:sp>
            <p:nvSpPr>
              <p:cNvPr id="1189" name="Google Shape;1189;p59"/>
              <p:cNvSpPr txBox="1"/>
              <p:nvPr/>
            </p:nvSpPr>
            <p:spPr>
              <a:xfrm>
                <a:off x="1440" y="3408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q</a:t>
                </a:r>
                <a:endParaRPr/>
              </a:p>
            </p:txBody>
          </p:sp>
          <p:sp>
            <p:nvSpPr>
              <p:cNvPr id="1190" name="Google Shape;1190;p59"/>
              <p:cNvSpPr txBox="1"/>
              <p:nvPr/>
            </p:nvSpPr>
            <p:spPr>
              <a:xfrm>
                <a:off x="1152" y="3753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q</a:t>
                </a:r>
                <a:endParaRPr/>
              </a:p>
            </p:txBody>
          </p:sp>
          <p:sp>
            <p:nvSpPr>
              <p:cNvPr id="1191" name="Google Shape;1191;p59"/>
              <p:cNvSpPr txBox="1"/>
              <p:nvPr/>
            </p:nvSpPr>
            <p:spPr>
              <a:xfrm>
                <a:off x="1584" y="3753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endParaRPr/>
              </a:p>
            </p:txBody>
          </p:sp>
          <p:sp>
            <p:nvSpPr>
              <p:cNvPr id="1192" name="Google Shape;1192;p59"/>
              <p:cNvSpPr txBox="1"/>
              <p:nvPr/>
            </p:nvSpPr>
            <p:spPr>
              <a:xfrm>
                <a:off x="1776" y="3792"/>
                <a:ext cx="6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</a:t>
                </a:r>
                <a:endParaRPr/>
              </a:p>
            </p:txBody>
          </p:sp>
          <p:sp>
            <p:nvSpPr>
              <p:cNvPr id="1193" name="Google Shape;1193;p59"/>
              <p:cNvSpPr txBox="1"/>
              <p:nvPr/>
            </p:nvSpPr>
            <p:spPr>
              <a:xfrm>
                <a:off x="1584" y="4089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</a:t>
                </a:r>
                <a:endParaRPr/>
              </a:p>
            </p:txBody>
          </p:sp>
          <p:cxnSp>
            <p:nvCxnSpPr>
              <p:cNvPr id="1194" name="Google Shape;1194;p59"/>
              <p:cNvCxnSpPr>
                <a:stCxn id="1184" idx="2"/>
                <a:endCxn id="1186" idx="0"/>
              </p:cNvCxnSpPr>
              <p:nvPr/>
            </p:nvCxnSpPr>
            <p:spPr>
              <a:xfrm rot="10800000">
                <a:off x="1386" y="294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5" name="Google Shape;1195;p59"/>
              <p:cNvCxnSpPr>
                <a:stCxn id="1184" idx="2"/>
                <a:endCxn id="1188" idx="0"/>
              </p:cNvCxnSpPr>
              <p:nvPr/>
            </p:nvCxnSpPr>
            <p:spPr>
              <a:xfrm>
                <a:off x="1686" y="294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6" name="Google Shape;1196;p59"/>
              <p:cNvCxnSpPr>
                <a:stCxn id="1186" idx="2"/>
                <a:endCxn id="1185" idx="0"/>
              </p:cNvCxnSpPr>
              <p:nvPr/>
            </p:nvCxnSpPr>
            <p:spPr>
              <a:xfrm>
                <a:off x="1446" y="3324"/>
                <a:ext cx="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7" name="Google Shape;1197;p59"/>
              <p:cNvCxnSpPr>
                <a:stCxn id="1186" idx="2"/>
                <a:endCxn id="1189" idx="0"/>
              </p:cNvCxnSpPr>
              <p:nvPr/>
            </p:nvCxnSpPr>
            <p:spPr>
              <a:xfrm>
                <a:off x="1446" y="3324"/>
                <a:ext cx="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8" name="Google Shape;1198;p59"/>
              <p:cNvCxnSpPr>
                <a:stCxn id="1188" idx="2"/>
                <a:endCxn id="1187" idx="0"/>
              </p:cNvCxnSpPr>
              <p:nvPr/>
            </p:nvCxnSpPr>
            <p:spPr>
              <a:xfrm>
                <a:off x="1878" y="3324"/>
                <a:ext cx="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9" name="Google Shape;1199;p59"/>
              <p:cNvCxnSpPr>
                <a:stCxn id="1185" idx="2"/>
                <a:endCxn id="1190" idx="0"/>
              </p:cNvCxnSpPr>
              <p:nvPr/>
            </p:nvCxnSpPr>
            <p:spPr>
              <a:xfrm>
                <a:off x="1302" y="3708"/>
                <a:ext cx="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0" name="Google Shape;1200;p59"/>
              <p:cNvCxnSpPr>
                <a:stCxn id="1187" idx="2"/>
                <a:endCxn id="1191" idx="0"/>
              </p:cNvCxnSpPr>
              <p:nvPr/>
            </p:nvCxnSpPr>
            <p:spPr>
              <a:xfrm>
                <a:off x="1878" y="3708"/>
                <a:ext cx="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1" name="Google Shape;1201;p59"/>
              <p:cNvCxnSpPr>
                <a:stCxn id="1187" idx="2"/>
                <a:endCxn id="1192" idx="0"/>
              </p:cNvCxnSpPr>
              <p:nvPr/>
            </p:nvCxnSpPr>
            <p:spPr>
              <a:xfrm>
                <a:off x="1878" y="3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2" name="Google Shape;1202;p59"/>
              <p:cNvCxnSpPr>
                <a:stCxn id="1191" idx="2"/>
                <a:endCxn id="1193" idx="0"/>
              </p:cNvCxnSpPr>
              <p:nvPr/>
            </p:nvCxnSpPr>
            <p:spPr>
              <a:xfrm>
                <a:off x="1734" y="4053"/>
                <a:ext cx="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203" name="Google Shape;1203;p59"/>
            <p:cNvCxnSpPr>
              <a:stCxn id="1153" idx="2"/>
              <a:endCxn id="1184" idx="0"/>
            </p:cNvCxnSpPr>
            <p:nvPr/>
          </p:nvCxnSpPr>
          <p:spPr>
            <a:xfrm>
              <a:off x="534" y="2988"/>
              <a:ext cx="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4" name="Google Shape;1204;p59"/>
            <p:cNvCxnSpPr>
              <a:stCxn id="1150" idx="2"/>
              <a:endCxn id="1153" idx="0"/>
            </p:cNvCxnSpPr>
            <p:nvPr/>
          </p:nvCxnSpPr>
          <p:spPr>
            <a:xfrm rot="10800000">
              <a:off x="528" y="2632"/>
              <a:ext cx="1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5" name="Google Shape;1205;p59"/>
            <p:cNvCxnSpPr>
              <a:stCxn id="1150" idx="2"/>
              <a:endCxn id="1162" idx="0"/>
            </p:cNvCxnSpPr>
            <p:nvPr/>
          </p:nvCxnSpPr>
          <p:spPr>
            <a:xfrm>
              <a:off x="2028" y="2632"/>
              <a:ext cx="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6" name="Google Shape;1206;p59"/>
            <p:cNvCxnSpPr>
              <a:stCxn id="1150" idx="2"/>
              <a:endCxn id="1154" idx="0"/>
            </p:cNvCxnSpPr>
            <p:nvPr/>
          </p:nvCxnSpPr>
          <p:spPr>
            <a:xfrm>
              <a:off x="2028" y="2632"/>
              <a:ext cx="1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07" name="Google Shape;1207;p59"/>
          <p:cNvSpPr/>
          <p:nvPr/>
        </p:nvSpPr>
        <p:spPr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8" name="Google Shape;1208;p59"/>
          <p:cNvSpPr/>
          <p:nvPr/>
        </p:nvSpPr>
        <p:spPr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" name="Google Shape;1209;p59"/>
          <p:cNvSpPr/>
          <p:nvPr/>
        </p:nvSpPr>
        <p:spPr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59"/>
          <p:cNvSpPr/>
          <p:nvPr/>
        </p:nvSpPr>
        <p:spPr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60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Search</a:t>
            </a:r>
            <a:endParaRPr/>
          </a:p>
        </p:txBody>
      </p:sp>
      <p:sp>
        <p:nvSpPr>
          <p:cNvPr id="1217" name="Google Shape;1217;p60"/>
          <p:cNvSpPr txBox="1"/>
          <p:nvPr>
            <p:ph idx="1" type="body"/>
          </p:nvPr>
        </p:nvSpPr>
        <p:spPr>
          <a:xfrm>
            <a:off x="2362200" y="1371600"/>
            <a:ext cx="8153400" cy="4722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2" lvl="0" marL="342882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Idea: never </a:t>
            </a:r>
            <a:r>
              <a:rPr lang="en-US" sz="2400">
                <a:solidFill>
                  <a:srgbClr val="FF0000"/>
                </a:solidFill>
              </a:rPr>
              <a:t>expand</a:t>
            </a:r>
            <a:r>
              <a:rPr lang="en-US" sz="2400"/>
              <a:t> a state twice</a:t>
            </a:r>
            <a:endParaRPr/>
          </a:p>
          <a:p>
            <a:pPr indent="-342882" lvl="0" marL="342882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How to implement: </a:t>
            </a:r>
            <a:endParaRPr/>
          </a:p>
          <a:p>
            <a:pPr indent="-285736" lvl="1" marL="742913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Tree search + set of expanded states (“closed set”)</a:t>
            </a:r>
            <a:endParaRPr/>
          </a:p>
          <a:p>
            <a:pPr indent="-285736" lvl="1" marL="742913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Expand the search tree node-by-node, but…</a:t>
            </a:r>
            <a:endParaRPr/>
          </a:p>
          <a:p>
            <a:pPr indent="-285736" lvl="1" marL="742913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Before expanding a node, check to make sure its state has never been expanded before</a:t>
            </a:r>
            <a:endParaRPr/>
          </a:p>
          <a:p>
            <a:pPr indent="-285736" lvl="1" marL="742913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If not new, skip it, if new add to closed set</a:t>
            </a:r>
            <a:endParaRPr sz="2400"/>
          </a:p>
          <a:p>
            <a:pPr indent="-342882" lvl="0" marL="342882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Important: </a:t>
            </a:r>
            <a:r>
              <a:rPr lang="en-US" sz="2400">
                <a:solidFill>
                  <a:srgbClr val="FF0000"/>
                </a:solidFill>
              </a:rPr>
              <a:t>store the closed set as a set</a:t>
            </a:r>
            <a:r>
              <a:rPr lang="en-US" sz="2400"/>
              <a:t>, not a list</a:t>
            </a:r>
            <a:endParaRPr sz="1900"/>
          </a:p>
          <a:p>
            <a:pPr indent="-342882" lvl="0" marL="342882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Can graph search wreck completeness?  Why/why not?</a:t>
            </a:r>
            <a:endParaRPr/>
          </a:p>
          <a:p>
            <a:pPr indent="-342882" lvl="0" marL="342882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How about optimality?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61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A* Graph Search Gone Wrong?</a:t>
            </a:r>
            <a:endParaRPr/>
          </a:p>
        </p:txBody>
      </p:sp>
      <p:sp>
        <p:nvSpPr>
          <p:cNvPr id="1224" name="Google Shape;1224;p61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1225" name="Google Shape;1225;p61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1226" name="Google Shape;1226;p61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1227" name="Google Shape;1227;p61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1228" name="Google Shape;1228;p6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/>
          </a:p>
        </p:txBody>
      </p:sp>
      <p:cxnSp>
        <p:nvCxnSpPr>
          <p:cNvPr id="1229" name="Google Shape;1229;p61"/>
          <p:cNvCxnSpPr>
            <a:stCxn id="1224" idx="7"/>
            <a:endCxn id="1225" idx="2"/>
          </p:cNvCxnSpPr>
          <p:nvPr/>
        </p:nvCxnSpPr>
        <p:spPr>
          <a:xfrm flipH="1" rot="10800000">
            <a:off x="2013906" y="2514592"/>
            <a:ext cx="1102200" cy="416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1230" name="Google Shape;1230;p61"/>
          <p:cNvCxnSpPr>
            <a:stCxn id="1224" idx="5"/>
            <a:endCxn id="1226" idx="1"/>
          </p:cNvCxnSpPr>
          <p:nvPr/>
        </p:nvCxnSpPr>
        <p:spPr>
          <a:xfrm>
            <a:off x="2013906" y="3469808"/>
            <a:ext cx="604200" cy="832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1231" name="Google Shape;1231;p61"/>
          <p:cNvCxnSpPr>
            <a:stCxn id="1226" idx="7"/>
            <a:endCxn id="1227" idx="3"/>
          </p:cNvCxnSpPr>
          <p:nvPr/>
        </p:nvCxnSpPr>
        <p:spPr>
          <a:xfrm flipH="1" rot="10800000">
            <a:off x="3156906" y="3545992"/>
            <a:ext cx="1747200" cy="756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1232" name="Google Shape;1232;p61"/>
          <p:cNvCxnSpPr>
            <a:stCxn id="1225" idx="6"/>
            <a:endCxn id="1227" idx="1"/>
          </p:cNvCxnSpPr>
          <p:nvPr/>
        </p:nvCxnSpPr>
        <p:spPr>
          <a:xfrm>
            <a:off x="3878098" y="2514600"/>
            <a:ext cx="1026000" cy="492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1233" name="Google Shape;1233;p61"/>
          <p:cNvCxnSpPr>
            <a:stCxn id="1227" idx="4"/>
            <a:endCxn id="1228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1234" name="Google Shape;1234;p61"/>
          <p:cNvSpPr txBox="1"/>
          <p:nvPr/>
        </p:nvSpPr>
        <p:spPr>
          <a:xfrm>
            <a:off x="2531898" y="2678670"/>
            <a:ext cx="312902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35" name="Google Shape;1235;p61"/>
          <p:cNvSpPr txBox="1"/>
          <p:nvPr/>
        </p:nvSpPr>
        <p:spPr>
          <a:xfrm>
            <a:off x="2303298" y="3581398"/>
            <a:ext cx="312902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36" name="Google Shape;1236;p61"/>
          <p:cNvSpPr txBox="1"/>
          <p:nvPr/>
        </p:nvSpPr>
        <p:spPr>
          <a:xfrm>
            <a:off x="4259098" y="2819398"/>
            <a:ext cx="312902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37" name="Google Shape;1237;p61"/>
          <p:cNvSpPr txBox="1"/>
          <p:nvPr/>
        </p:nvSpPr>
        <p:spPr>
          <a:xfrm>
            <a:off x="3954298" y="3957637"/>
            <a:ext cx="312902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238" name="Google Shape;1238;p61"/>
          <p:cNvSpPr txBox="1"/>
          <p:nvPr/>
        </p:nvSpPr>
        <p:spPr>
          <a:xfrm>
            <a:off x="5249698" y="4186237"/>
            <a:ext cx="312902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grpSp>
        <p:nvGrpSpPr>
          <p:cNvPr id="1239" name="Google Shape;1239;p61"/>
          <p:cNvGrpSpPr/>
          <p:nvPr/>
        </p:nvGrpSpPr>
        <p:grpSpPr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1240" name="Google Shape;1240;p61"/>
            <p:cNvSpPr txBox="1"/>
            <p:nvPr/>
          </p:nvSpPr>
          <p:spPr>
            <a:xfrm>
              <a:off x="1638925" y="3429001"/>
              <a:ext cx="594653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8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h=2</a:t>
              </a:r>
              <a:endParaRPr/>
            </a:p>
          </p:txBody>
        </p:sp>
        <p:sp>
          <p:nvSpPr>
            <p:cNvPr id="1241" name="Google Shape;1241;p61"/>
            <p:cNvSpPr txBox="1"/>
            <p:nvPr/>
          </p:nvSpPr>
          <p:spPr>
            <a:xfrm>
              <a:off x="2743200" y="4800600"/>
              <a:ext cx="594653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8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h=1</a:t>
              </a:r>
              <a:endParaRPr/>
            </a:p>
          </p:txBody>
        </p:sp>
        <p:sp>
          <p:nvSpPr>
            <p:cNvPr id="1242" name="Google Shape;1242;p61"/>
            <p:cNvSpPr txBox="1"/>
            <p:nvPr/>
          </p:nvSpPr>
          <p:spPr>
            <a:xfrm>
              <a:off x="3315325" y="2743200"/>
              <a:ext cx="594653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8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h=4</a:t>
              </a:r>
              <a:endParaRPr/>
            </a:p>
          </p:txBody>
        </p:sp>
        <p:sp>
          <p:nvSpPr>
            <p:cNvPr id="1243" name="Google Shape;1243;p61"/>
            <p:cNvSpPr txBox="1"/>
            <p:nvPr/>
          </p:nvSpPr>
          <p:spPr>
            <a:xfrm>
              <a:off x="4267200" y="3119735"/>
              <a:ext cx="594653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8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h=1</a:t>
              </a:r>
              <a:endParaRPr/>
            </a:p>
          </p:txBody>
        </p:sp>
        <p:sp>
          <p:nvSpPr>
            <p:cNvPr id="1244" name="Google Shape;1244;p61"/>
            <p:cNvSpPr txBox="1"/>
            <p:nvPr/>
          </p:nvSpPr>
          <p:spPr>
            <a:xfrm>
              <a:off x="5029200" y="5715000"/>
              <a:ext cx="594653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8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h=0</a:t>
              </a:r>
              <a:endParaRPr/>
            </a:p>
          </p:txBody>
        </p:sp>
      </p:grpSp>
      <p:sp>
        <p:nvSpPr>
          <p:cNvPr id="1245" name="Google Shape;1245;p61"/>
          <p:cNvSpPr txBox="1"/>
          <p:nvPr/>
        </p:nvSpPr>
        <p:spPr>
          <a:xfrm>
            <a:off x="8229601" y="2362200"/>
            <a:ext cx="1047578" cy="46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(0+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grpSp>
        <p:nvGrpSpPr>
          <p:cNvPr id="1246" name="Google Shape;1246;p61"/>
          <p:cNvGrpSpPr/>
          <p:nvPr/>
        </p:nvGrpSpPr>
        <p:grpSpPr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1247" name="Google Shape;1247;p61"/>
            <p:cNvSpPr txBox="1"/>
            <p:nvPr/>
          </p:nvSpPr>
          <p:spPr>
            <a:xfrm>
              <a:off x="5638800" y="2590794"/>
              <a:ext cx="1084251" cy="4614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 (1+</a:t>
              </a:r>
              <a:r>
                <a:rPr lang="en-US" sz="24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/>
            </a:p>
          </p:txBody>
        </p:sp>
        <p:sp>
          <p:nvSpPr>
            <p:cNvPr id="1248" name="Google Shape;1248;p61"/>
            <p:cNvSpPr txBox="1"/>
            <p:nvPr/>
          </p:nvSpPr>
          <p:spPr>
            <a:xfrm>
              <a:off x="7560427" y="2590789"/>
              <a:ext cx="1073581" cy="4614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 (1+</a:t>
              </a:r>
              <a:r>
                <a:rPr lang="en-US" sz="24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/>
            </a:p>
          </p:txBody>
        </p:sp>
        <p:cxnSp>
          <p:nvCxnSpPr>
            <p:cNvPr id="1249" name="Google Shape;1249;p61"/>
            <p:cNvCxnSpPr>
              <a:stCxn id="1245" idx="2"/>
              <a:endCxn id="1248" idx="0"/>
            </p:cNvCxnSpPr>
            <p:nvPr/>
          </p:nvCxnSpPr>
          <p:spPr>
            <a:xfrm>
              <a:off x="7153190" y="2133354"/>
              <a:ext cx="944100" cy="4575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1250" name="Google Shape;1250;p61"/>
            <p:cNvCxnSpPr>
              <a:stCxn id="1245" idx="2"/>
              <a:endCxn id="1247" idx="0"/>
            </p:cNvCxnSpPr>
            <p:nvPr/>
          </p:nvCxnSpPr>
          <p:spPr>
            <a:xfrm flipH="1">
              <a:off x="6180890" y="2133354"/>
              <a:ext cx="972300" cy="4575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lg" w="lg" type="triangle"/>
            </a:ln>
          </p:spPr>
        </p:cxnSp>
      </p:grpSp>
      <p:grpSp>
        <p:nvGrpSpPr>
          <p:cNvPr id="1251" name="Google Shape;1251;p61"/>
          <p:cNvGrpSpPr/>
          <p:nvPr/>
        </p:nvGrpSpPr>
        <p:grpSpPr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1252" name="Google Shape;1252;p61"/>
            <p:cNvSpPr txBox="1"/>
            <p:nvPr/>
          </p:nvSpPr>
          <p:spPr>
            <a:xfrm>
              <a:off x="5637791" y="3505201"/>
              <a:ext cx="1069765" cy="461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 (2+</a:t>
              </a:r>
              <a:r>
                <a:rPr lang="en-US" sz="24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/>
            </a:p>
          </p:txBody>
        </p:sp>
        <p:cxnSp>
          <p:nvCxnSpPr>
            <p:cNvPr id="1253" name="Google Shape;1253;p61"/>
            <p:cNvCxnSpPr>
              <a:stCxn id="1247" idx="2"/>
              <a:endCxn id="1252" idx="0"/>
            </p:cNvCxnSpPr>
            <p:nvPr/>
          </p:nvCxnSpPr>
          <p:spPr>
            <a:xfrm flipH="1">
              <a:off x="6172568" y="3052286"/>
              <a:ext cx="8100" cy="4530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lg" w="lg" type="triangle"/>
            </a:ln>
          </p:spPr>
        </p:cxnSp>
      </p:grpSp>
      <p:grpSp>
        <p:nvGrpSpPr>
          <p:cNvPr id="1254" name="Google Shape;1254;p61"/>
          <p:cNvGrpSpPr/>
          <p:nvPr/>
        </p:nvGrpSpPr>
        <p:grpSpPr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1255" name="Google Shape;1255;p61"/>
            <p:cNvSpPr txBox="1"/>
            <p:nvPr/>
          </p:nvSpPr>
          <p:spPr>
            <a:xfrm>
              <a:off x="5638805" y="4415132"/>
              <a:ext cx="1099952" cy="461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 (5+</a:t>
              </a:r>
              <a:r>
                <a:rPr lang="en-US" sz="24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/>
            </a:p>
          </p:txBody>
        </p:sp>
        <p:cxnSp>
          <p:nvCxnSpPr>
            <p:cNvPr id="1256" name="Google Shape;1256;p61"/>
            <p:cNvCxnSpPr>
              <a:stCxn id="1252" idx="2"/>
              <a:endCxn id="1255" idx="0"/>
            </p:cNvCxnSpPr>
            <p:nvPr/>
          </p:nvCxnSpPr>
          <p:spPr>
            <a:xfrm>
              <a:off x="6172748" y="3966836"/>
              <a:ext cx="15900" cy="448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lg" w="lg" type="triangle"/>
            </a:ln>
          </p:spPr>
        </p:cxnSp>
      </p:grpSp>
      <p:grpSp>
        <p:nvGrpSpPr>
          <p:cNvPr id="1257" name="Google Shape;1257;p61"/>
          <p:cNvGrpSpPr/>
          <p:nvPr/>
        </p:nvGrpSpPr>
        <p:grpSpPr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1258" name="Google Shape;1258;p61"/>
            <p:cNvSpPr txBox="1"/>
            <p:nvPr/>
          </p:nvSpPr>
          <p:spPr>
            <a:xfrm>
              <a:off x="7543375" y="3500736"/>
              <a:ext cx="1069766" cy="4618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 (3+</a:t>
              </a:r>
              <a:r>
                <a:rPr lang="en-US" sz="24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/>
            </a:p>
          </p:txBody>
        </p:sp>
        <p:cxnSp>
          <p:nvCxnSpPr>
            <p:cNvPr id="1259" name="Google Shape;1259;p61"/>
            <p:cNvCxnSpPr>
              <a:stCxn id="1248" idx="2"/>
              <a:endCxn id="1258" idx="0"/>
            </p:cNvCxnSpPr>
            <p:nvPr/>
          </p:nvCxnSpPr>
          <p:spPr>
            <a:xfrm flipH="1">
              <a:off x="8078333" y="3052260"/>
              <a:ext cx="19200" cy="4485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lg" w="lg" type="triangle"/>
            </a:ln>
          </p:spPr>
        </p:cxnSp>
      </p:grpSp>
      <p:grpSp>
        <p:nvGrpSpPr>
          <p:cNvPr id="1260" name="Google Shape;1260;p61"/>
          <p:cNvGrpSpPr/>
          <p:nvPr/>
        </p:nvGrpSpPr>
        <p:grpSpPr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1261" name="Google Shape;1261;p61"/>
            <p:cNvSpPr txBox="1"/>
            <p:nvPr/>
          </p:nvSpPr>
          <p:spPr>
            <a:xfrm>
              <a:off x="7526555" y="4415142"/>
              <a:ext cx="1099952" cy="4616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 (6+</a:t>
              </a:r>
              <a:r>
                <a:rPr lang="en-US" sz="24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/>
            </a:p>
          </p:txBody>
        </p:sp>
        <p:cxnSp>
          <p:nvCxnSpPr>
            <p:cNvPr id="1262" name="Google Shape;1262;p61"/>
            <p:cNvCxnSpPr>
              <a:stCxn id="1258" idx="2"/>
              <a:endCxn id="1261" idx="0"/>
            </p:cNvCxnSpPr>
            <p:nvPr/>
          </p:nvCxnSpPr>
          <p:spPr>
            <a:xfrm flipH="1">
              <a:off x="8076554" y="3962569"/>
              <a:ext cx="1200" cy="4527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lg" w="lg" type="triangle"/>
            </a:ln>
          </p:spPr>
        </p:cxnSp>
      </p:grpSp>
      <p:sp>
        <p:nvSpPr>
          <p:cNvPr id="1263" name="Google Shape;1263;p61"/>
          <p:cNvSpPr txBox="1"/>
          <p:nvPr/>
        </p:nvSpPr>
        <p:spPr>
          <a:xfrm>
            <a:off x="2125499" y="1295400"/>
            <a:ext cx="2759406" cy="523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 space graph</a:t>
            </a:r>
            <a:endParaRPr/>
          </a:p>
        </p:txBody>
      </p:sp>
      <p:sp>
        <p:nvSpPr>
          <p:cNvPr id="1264" name="Google Shape;1264;p61"/>
          <p:cNvSpPr txBox="1"/>
          <p:nvPr/>
        </p:nvSpPr>
        <p:spPr>
          <a:xfrm>
            <a:off x="7745370" y="1311833"/>
            <a:ext cx="1838576" cy="523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tree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62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Consistency of Heuristics</a:t>
            </a:r>
            <a:endParaRPr/>
          </a:p>
        </p:txBody>
      </p:sp>
      <p:sp>
        <p:nvSpPr>
          <p:cNvPr id="1271" name="Google Shape;1271;p62"/>
          <p:cNvSpPr txBox="1"/>
          <p:nvPr>
            <p:ph idx="1" type="body"/>
          </p:nvPr>
        </p:nvSpPr>
        <p:spPr>
          <a:xfrm>
            <a:off x="4876800" y="1295400"/>
            <a:ext cx="69342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2" lvl="0" marL="342882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Main idea: estimated heuristic costs ≤ actual costs</a:t>
            </a:r>
            <a:endParaRPr/>
          </a:p>
          <a:p>
            <a:pPr indent="-285736" lvl="1" marL="742913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Admissibility: heuristic cost ≤ actual cost to goal</a:t>
            </a:r>
            <a:endParaRPr/>
          </a:p>
          <a:p>
            <a:pPr indent="-285736" lvl="1" marL="742913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h(A)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≤</a:t>
            </a: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actual cost from A to G</a:t>
            </a:r>
            <a:endParaRPr/>
          </a:p>
          <a:p>
            <a:pPr indent="-285736" lvl="1" marL="742913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Consistency: heuristic “arc” cost ≤ actual cost for each arc</a:t>
            </a:r>
            <a:endParaRPr/>
          </a:p>
          <a:p>
            <a:pPr indent="-285736" lvl="1" marL="742913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	h(A) – h(C)</a:t>
            </a:r>
            <a:r>
              <a:rPr lang="en-US" sz="20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≤ </a:t>
            </a:r>
            <a:r>
              <a:rPr lang="en-US" sz="20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cost(A to C)</a:t>
            </a:r>
            <a:endParaRPr sz="105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382" lvl="0" marL="342882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333399"/>
              </a:buClr>
              <a:buSzPts val="1000"/>
              <a:buNone/>
            </a:pPr>
            <a:r>
              <a:t/>
            </a:r>
            <a:endParaRPr sz="1000">
              <a:solidFill>
                <a:srgbClr val="3333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882" lvl="0" marL="342882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333399"/>
              </a:buClr>
              <a:buSzPts val="2400"/>
              <a:buChar char="▪"/>
            </a:pPr>
            <a:r>
              <a:rPr lang="en-US" sz="2400">
                <a:solidFill>
                  <a:srgbClr val="333399"/>
                </a:solidFill>
                <a:latin typeface="Calibri"/>
                <a:ea typeface="Calibri"/>
                <a:cs typeface="Calibri"/>
                <a:sym typeface="Calibri"/>
              </a:rPr>
              <a:t>Consequences of consistency:</a:t>
            </a:r>
            <a:endParaRPr/>
          </a:p>
          <a:p>
            <a:pPr indent="-285736" lvl="1" marL="742913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399"/>
              </a:buClr>
              <a:buSzPts val="2000"/>
              <a:buChar char="▪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f value along a path never decreases</a:t>
            </a:r>
            <a:endParaRPr/>
          </a:p>
          <a:p>
            <a:pPr indent="-285736" lvl="1" marL="742913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399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h(A)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≤ </a:t>
            </a:r>
            <a:r>
              <a:rPr lang="en-US" sz="20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cost(A to C)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sz="20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h(C)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285736" lvl="1" marL="742913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399"/>
              </a:buClr>
              <a:buSzPts val="2000"/>
              <a:buChar char="▪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A* graph search is optimal</a:t>
            </a:r>
            <a:endParaRPr/>
          </a:p>
          <a:p>
            <a:pPr indent="-215882" lvl="0" marL="342882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72" name="Google Shape;1272;p62"/>
          <p:cNvCxnSpPr>
            <a:endCxn id="1273" idx="1"/>
          </p:cNvCxnSpPr>
          <p:nvPr/>
        </p:nvCxnSpPr>
        <p:spPr>
          <a:xfrm>
            <a:off x="1676511" y="2281350"/>
            <a:ext cx="1124400" cy="43860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1274" name="Google Shape;1274;p62"/>
          <p:cNvCxnSpPr>
            <a:stCxn id="1273" idx="4"/>
            <a:endCxn id="1275" idx="0"/>
          </p:cNvCxnSpPr>
          <p:nvPr/>
        </p:nvCxnSpPr>
        <p:spPr>
          <a:xfrm>
            <a:off x="3124200" y="3500439"/>
            <a:ext cx="0" cy="152880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1276" name="Google Shape;1276;p62"/>
          <p:cNvSpPr txBox="1"/>
          <p:nvPr/>
        </p:nvSpPr>
        <p:spPr>
          <a:xfrm>
            <a:off x="3276600" y="3886200"/>
            <a:ext cx="340654" cy="46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277" name="Google Shape;1277;p62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1273" name="Google Shape;1273;p62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1275" name="Google Shape;1275;p62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/>
          </a:p>
        </p:txBody>
      </p:sp>
      <p:sp>
        <p:nvSpPr>
          <p:cNvPr id="1278" name="Google Shape;1278;p62"/>
          <p:cNvSpPr txBox="1"/>
          <p:nvPr/>
        </p:nvSpPr>
        <p:spPr>
          <a:xfrm>
            <a:off x="609600" y="2819400"/>
            <a:ext cx="730697" cy="46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h=4</a:t>
            </a:r>
            <a:endParaRPr/>
          </a:p>
        </p:txBody>
      </p:sp>
      <p:sp>
        <p:nvSpPr>
          <p:cNvPr id="1279" name="Google Shape;1279;p62"/>
          <p:cNvSpPr txBox="1"/>
          <p:nvPr/>
        </p:nvSpPr>
        <p:spPr>
          <a:xfrm>
            <a:off x="3657600" y="2819400"/>
            <a:ext cx="730697" cy="46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h=1</a:t>
            </a:r>
            <a:endParaRPr/>
          </a:p>
        </p:txBody>
      </p:sp>
      <p:sp>
        <p:nvSpPr>
          <p:cNvPr id="1280" name="Google Shape;1280;p62"/>
          <p:cNvSpPr txBox="1"/>
          <p:nvPr/>
        </p:nvSpPr>
        <p:spPr>
          <a:xfrm>
            <a:off x="1905000" y="2509837"/>
            <a:ext cx="340654" cy="46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281" name="Google Shape;1281;p62"/>
          <p:cNvCxnSpPr>
            <a:stCxn id="1277" idx="5"/>
            <a:endCxn id="1275" idx="1"/>
          </p:cNvCxnSpPr>
          <p:nvPr/>
        </p:nvCxnSpPr>
        <p:spPr>
          <a:xfrm>
            <a:off x="1542489" y="2604528"/>
            <a:ext cx="1258500" cy="255870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dot"/>
            <a:round/>
            <a:headEnd len="sm" w="sm" type="none"/>
            <a:tailEnd len="lg" w="lg" type="triangle"/>
          </a:ln>
        </p:spPr>
      </p:cxnSp>
      <p:cxnSp>
        <p:nvCxnSpPr>
          <p:cNvPr id="1282" name="Google Shape;1282;p62"/>
          <p:cNvCxnSpPr>
            <a:stCxn id="1277" idx="6"/>
            <a:endCxn id="1273" idx="1"/>
          </p:cNvCxnSpPr>
          <p:nvPr/>
        </p:nvCxnSpPr>
        <p:spPr>
          <a:xfrm>
            <a:off x="1676400" y="2281239"/>
            <a:ext cx="1124400" cy="438600"/>
          </a:xfrm>
          <a:prstGeom prst="straightConnector1">
            <a:avLst/>
          </a:prstGeom>
          <a:noFill/>
          <a:ln cap="flat" cmpd="sng" w="57150">
            <a:solidFill>
              <a:srgbClr val="008000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1283" name="Google Shape;1283;p62"/>
          <p:cNvSpPr txBox="1"/>
          <p:nvPr/>
        </p:nvSpPr>
        <p:spPr>
          <a:xfrm>
            <a:off x="609600" y="3200400"/>
            <a:ext cx="730697" cy="46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h=2</a:t>
            </a:r>
            <a:endParaRPr/>
          </a:p>
        </p:txBody>
      </p:sp>
      <p:cxnSp>
        <p:nvCxnSpPr>
          <p:cNvPr id="1284" name="Google Shape;1284;p62"/>
          <p:cNvCxnSpPr/>
          <p:nvPr/>
        </p:nvCxnSpPr>
        <p:spPr>
          <a:xfrm>
            <a:off x="609600" y="3019425"/>
            <a:ext cx="838200" cy="63808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63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Optimality of A* Graph Search</a:t>
            </a:r>
            <a:endParaRPr/>
          </a:p>
        </p:txBody>
      </p:sp>
      <p:pic>
        <p:nvPicPr>
          <p:cNvPr id="1291" name="Google Shape;129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6501" y="1753559"/>
            <a:ext cx="5862797" cy="4222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64"/>
          <p:cNvSpPr/>
          <p:nvPr/>
        </p:nvSpPr>
        <p:spPr>
          <a:xfrm>
            <a:off x="8518525" y="2362200"/>
            <a:ext cx="1616075" cy="2381251"/>
          </a:xfrm>
          <a:custGeom>
            <a:rect b="b" l="l" r="r" t="t"/>
            <a:pathLst>
              <a:path extrusionOk="0" h="1500" w="1018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64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Optimality of A* Graph Search</a:t>
            </a:r>
            <a:endParaRPr/>
          </a:p>
        </p:txBody>
      </p:sp>
      <p:sp>
        <p:nvSpPr>
          <p:cNvPr id="1299" name="Google Shape;1299;p64"/>
          <p:cNvSpPr txBox="1"/>
          <p:nvPr>
            <p:ph idx="1" type="body"/>
          </p:nvPr>
        </p:nvSpPr>
        <p:spPr>
          <a:xfrm>
            <a:off x="838200" y="1600200"/>
            <a:ext cx="6248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2" lvl="0" marL="342882" rtl="0" algn="l"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Sketch: consider what A* does with a consistent heuristic:</a:t>
            </a:r>
            <a:endParaRPr/>
          </a:p>
          <a:p>
            <a:pPr indent="-196836" lvl="1" marL="742913" rtl="0" algn="l"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285736" lvl="1" marL="742913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Fact 1: In tree search, A* expands nodes in increasing total f value (f-contours)</a:t>
            </a: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285736" lvl="1" marL="742913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Fact 2: For every state s, nodes that reach s optimally are expanded before nodes that reach s suboptimally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96836" lvl="1" marL="742913" rtl="0" algn="l"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285736" lvl="1" marL="742913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Result: A* graph search is optimal</a:t>
            </a:r>
            <a:endParaRPr/>
          </a:p>
        </p:txBody>
      </p:sp>
      <p:sp>
        <p:nvSpPr>
          <p:cNvPr id="1300" name="Google Shape;1300;p64"/>
          <p:cNvSpPr/>
          <p:nvPr/>
        </p:nvSpPr>
        <p:spPr>
          <a:xfrm>
            <a:off x="8001000" y="2533651"/>
            <a:ext cx="2927351" cy="2554287"/>
          </a:xfrm>
          <a:custGeom>
            <a:rect b="b" l="l" r="r" t="t"/>
            <a:pathLst>
              <a:path extrusionOk="0" h="1609" w="1844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64"/>
          <p:cNvSpPr/>
          <p:nvPr/>
        </p:nvSpPr>
        <p:spPr>
          <a:xfrm>
            <a:off x="9123363" y="2889250"/>
            <a:ext cx="179387" cy="179387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p64"/>
          <p:cNvSpPr/>
          <p:nvPr/>
        </p:nvSpPr>
        <p:spPr>
          <a:xfrm>
            <a:off x="9599613" y="2879726"/>
            <a:ext cx="179387" cy="179387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64"/>
          <p:cNvSpPr txBox="1"/>
          <p:nvPr/>
        </p:nvSpPr>
        <p:spPr>
          <a:xfrm>
            <a:off x="9253538" y="2740026"/>
            <a:ext cx="274637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1304" name="Google Shape;1304;p64"/>
          <p:cNvSpPr/>
          <p:nvPr/>
        </p:nvSpPr>
        <p:spPr>
          <a:xfrm>
            <a:off x="9847263" y="3929063"/>
            <a:ext cx="179387" cy="179388"/>
          </a:xfrm>
          <a:prstGeom prst="ellipse">
            <a:avLst/>
          </a:prstGeom>
          <a:solidFill>
            <a:srgbClr val="FF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5" name="Google Shape;1305;p64"/>
          <p:cNvSpPr/>
          <p:nvPr/>
        </p:nvSpPr>
        <p:spPr>
          <a:xfrm>
            <a:off x="9367838" y="4484688"/>
            <a:ext cx="179387" cy="179388"/>
          </a:xfrm>
          <a:prstGeom prst="ellipse">
            <a:avLst/>
          </a:prstGeom>
          <a:solidFill>
            <a:srgbClr val="FF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" name="Google Shape;1306;p64"/>
          <p:cNvSpPr/>
          <p:nvPr/>
        </p:nvSpPr>
        <p:spPr>
          <a:xfrm>
            <a:off x="9321800" y="3275014"/>
            <a:ext cx="179388" cy="1196975"/>
          </a:xfrm>
          <a:custGeom>
            <a:rect b="b" l="l" r="r" t="t"/>
            <a:pathLst>
              <a:path extrusionOk="0" h="754" w="113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7" name="Google Shape;1307;p64"/>
          <p:cNvSpPr/>
          <p:nvPr/>
        </p:nvSpPr>
        <p:spPr>
          <a:xfrm>
            <a:off x="9739311" y="3471862"/>
            <a:ext cx="222251" cy="436563"/>
          </a:xfrm>
          <a:custGeom>
            <a:rect b="b" l="l" r="r" t="t"/>
            <a:pathLst>
              <a:path extrusionOk="0" h="275" w="140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p64"/>
          <p:cNvSpPr/>
          <p:nvPr/>
        </p:nvSpPr>
        <p:spPr>
          <a:xfrm>
            <a:off x="9355138" y="2463801"/>
            <a:ext cx="179387" cy="179387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" name="Google Shape;1309;p64"/>
          <p:cNvSpPr/>
          <p:nvPr/>
        </p:nvSpPr>
        <p:spPr>
          <a:xfrm>
            <a:off x="8783637" y="3368676"/>
            <a:ext cx="1181100" cy="557212"/>
          </a:xfrm>
          <a:custGeom>
            <a:rect b="b" l="l" r="r" t="t"/>
            <a:pathLst>
              <a:path extrusionOk="0" h="351" w="744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64"/>
          <p:cNvSpPr/>
          <p:nvPr/>
        </p:nvSpPr>
        <p:spPr>
          <a:xfrm>
            <a:off x="9039226" y="3100388"/>
            <a:ext cx="747713" cy="293688"/>
          </a:xfrm>
          <a:custGeom>
            <a:rect b="b" l="l" r="r" t="t"/>
            <a:pathLst>
              <a:path extrusionOk="0" h="185" w="471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64"/>
          <p:cNvSpPr txBox="1"/>
          <p:nvPr/>
        </p:nvSpPr>
        <p:spPr>
          <a:xfrm>
            <a:off x="10277475" y="3468689"/>
            <a:ext cx="8255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≤ 3</a:t>
            </a:r>
            <a:endParaRPr/>
          </a:p>
        </p:txBody>
      </p:sp>
      <p:sp>
        <p:nvSpPr>
          <p:cNvPr id="1312" name="Google Shape;1312;p64"/>
          <p:cNvSpPr txBox="1"/>
          <p:nvPr/>
        </p:nvSpPr>
        <p:spPr>
          <a:xfrm>
            <a:off x="10150475" y="3073401"/>
            <a:ext cx="8255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≤ 2</a:t>
            </a:r>
            <a:endParaRPr/>
          </a:p>
        </p:txBody>
      </p:sp>
      <p:sp>
        <p:nvSpPr>
          <p:cNvPr id="1313" name="Google Shape;1313;p64"/>
          <p:cNvSpPr txBox="1"/>
          <p:nvPr/>
        </p:nvSpPr>
        <p:spPr>
          <a:xfrm>
            <a:off x="9950449" y="2695577"/>
            <a:ext cx="8255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≤ 1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65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Optimality</a:t>
            </a:r>
            <a:endParaRPr/>
          </a:p>
        </p:txBody>
      </p:sp>
      <p:sp>
        <p:nvSpPr>
          <p:cNvPr id="1320" name="Google Shape;1320;p65"/>
          <p:cNvSpPr txBox="1"/>
          <p:nvPr>
            <p:ph idx="1" type="body"/>
          </p:nvPr>
        </p:nvSpPr>
        <p:spPr>
          <a:xfrm>
            <a:off x="406400" y="1397001"/>
            <a:ext cx="63754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2" lvl="0" marL="34288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Tree search:</a:t>
            </a:r>
            <a:endParaRPr/>
          </a:p>
          <a:p>
            <a:pPr indent="-285736" lvl="1" marL="742913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A* is optimal if heuristic is admissible</a:t>
            </a:r>
            <a:endParaRPr/>
          </a:p>
          <a:p>
            <a:pPr indent="-285736" lvl="1" marL="742913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UCS is a special case (h = 0)</a:t>
            </a:r>
            <a:endParaRPr/>
          </a:p>
          <a:p>
            <a:pPr indent="-190482" lvl="0" marL="342882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342882" lvl="0" marL="342882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Graph search:</a:t>
            </a:r>
            <a:endParaRPr/>
          </a:p>
          <a:p>
            <a:pPr indent="-285736" lvl="1" marL="742913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A* optimal if heuristic is consistent</a:t>
            </a:r>
            <a:endParaRPr/>
          </a:p>
          <a:p>
            <a:pPr indent="-285736" lvl="1" marL="742913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UCS optimal (h = 0 is consistent)</a:t>
            </a:r>
            <a:endParaRPr/>
          </a:p>
          <a:p>
            <a:pPr indent="-158736" lvl="1" marL="742913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342882" lvl="0" marL="342882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Consistency implies admissibility</a:t>
            </a:r>
            <a:endParaRPr/>
          </a:p>
          <a:p>
            <a:pPr indent="-158736" lvl="1" marL="742913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342882" lvl="0" marL="342882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In general, most natural admissible heuristics tend to be consistent, especially if from relaxed problems</a:t>
            </a:r>
            <a:endParaRPr/>
          </a:p>
        </p:txBody>
      </p:sp>
      <p:pic>
        <p:nvPicPr>
          <p:cNvPr id="1321" name="Google Shape;132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9853" y="2009404"/>
            <a:ext cx="4720694" cy="3400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Example: Pancake Problem</a:t>
            </a:r>
            <a:endParaRPr/>
          </a:p>
        </p:txBody>
      </p:sp>
      <p:cxnSp>
        <p:nvCxnSpPr>
          <p:cNvPr id="160" name="Google Shape;160;p7"/>
          <p:cNvCxnSpPr/>
          <p:nvPr/>
        </p:nvCxnSpPr>
        <p:spPr>
          <a:xfrm>
            <a:off x="3184526" y="2501900"/>
            <a:ext cx="495300" cy="0"/>
          </a:xfrm>
          <a:prstGeom prst="straightConnector1">
            <a:avLst/>
          </a:prstGeom>
          <a:noFill/>
          <a:ln cap="flat" cmpd="sng" w="38100">
            <a:solidFill>
              <a:srgbClr val="CC9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Google Shape;161;p7"/>
          <p:cNvCxnSpPr/>
          <p:nvPr/>
        </p:nvCxnSpPr>
        <p:spPr>
          <a:xfrm>
            <a:off x="3113088" y="2598738"/>
            <a:ext cx="636587" cy="0"/>
          </a:xfrm>
          <a:prstGeom prst="straightConnector1">
            <a:avLst/>
          </a:prstGeom>
          <a:noFill/>
          <a:ln cap="flat" cmpd="sng" w="38100">
            <a:solidFill>
              <a:srgbClr val="CC66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" name="Google Shape;162;p7"/>
          <p:cNvCxnSpPr/>
          <p:nvPr/>
        </p:nvCxnSpPr>
        <p:spPr>
          <a:xfrm flipH="1" rot="10800000">
            <a:off x="2936875" y="2403476"/>
            <a:ext cx="1025525" cy="1587"/>
          </a:xfrm>
          <a:prstGeom prst="straightConnector1">
            <a:avLst/>
          </a:prstGeom>
          <a:noFill/>
          <a:ln cap="flat" cmpd="sng" w="38100">
            <a:solidFill>
              <a:srgbClr val="6633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" name="Google Shape;163;p7"/>
          <p:cNvCxnSpPr/>
          <p:nvPr/>
        </p:nvCxnSpPr>
        <p:spPr>
          <a:xfrm flipH="1" rot="10800000">
            <a:off x="3043238" y="2693988"/>
            <a:ext cx="812800" cy="1588"/>
          </a:xfrm>
          <a:prstGeom prst="straightConnector1">
            <a:avLst/>
          </a:prstGeom>
          <a:noFill/>
          <a:ln cap="flat" cmpd="sng" w="38100">
            <a:solidFill>
              <a:srgbClr val="9966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" name="Google Shape;164;p7"/>
          <p:cNvCxnSpPr/>
          <p:nvPr/>
        </p:nvCxnSpPr>
        <p:spPr>
          <a:xfrm flipH="1" rot="10800000">
            <a:off x="3128964" y="3727451"/>
            <a:ext cx="636587" cy="1587"/>
          </a:xfrm>
          <a:prstGeom prst="straightConnector1">
            <a:avLst/>
          </a:prstGeom>
          <a:noFill/>
          <a:ln cap="flat" cmpd="sng" w="38100">
            <a:solidFill>
              <a:srgbClr val="CC66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" name="Google Shape;165;p7"/>
          <p:cNvCxnSpPr/>
          <p:nvPr/>
        </p:nvCxnSpPr>
        <p:spPr>
          <a:xfrm>
            <a:off x="3200401" y="3533775"/>
            <a:ext cx="495300" cy="0"/>
          </a:xfrm>
          <a:prstGeom prst="straightConnector1">
            <a:avLst/>
          </a:prstGeom>
          <a:noFill/>
          <a:ln cap="flat" cmpd="sng" w="38100">
            <a:solidFill>
              <a:srgbClr val="CC9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" name="Google Shape;166;p7"/>
          <p:cNvCxnSpPr/>
          <p:nvPr/>
        </p:nvCxnSpPr>
        <p:spPr>
          <a:xfrm>
            <a:off x="2952751" y="3630612"/>
            <a:ext cx="1025525" cy="0"/>
          </a:xfrm>
          <a:prstGeom prst="straightConnector1">
            <a:avLst/>
          </a:prstGeom>
          <a:noFill/>
          <a:ln cap="flat" cmpd="sng" w="38100">
            <a:solidFill>
              <a:srgbClr val="6633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" name="Google Shape;167;p7"/>
          <p:cNvCxnSpPr/>
          <p:nvPr/>
        </p:nvCxnSpPr>
        <p:spPr>
          <a:xfrm flipH="1" rot="10800000">
            <a:off x="3059114" y="3822700"/>
            <a:ext cx="812800" cy="1587"/>
          </a:xfrm>
          <a:prstGeom prst="straightConnector1">
            <a:avLst/>
          </a:prstGeom>
          <a:noFill/>
          <a:ln cap="flat" cmpd="sng" w="38100">
            <a:solidFill>
              <a:srgbClr val="9966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7"/>
          <p:cNvCxnSpPr/>
          <p:nvPr/>
        </p:nvCxnSpPr>
        <p:spPr>
          <a:xfrm>
            <a:off x="5075239" y="2271713"/>
            <a:ext cx="1025525" cy="1588"/>
          </a:xfrm>
          <a:prstGeom prst="straightConnector1">
            <a:avLst/>
          </a:prstGeom>
          <a:noFill/>
          <a:ln cap="flat" cmpd="sng" w="38100">
            <a:solidFill>
              <a:srgbClr val="6633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" name="Google Shape;169;p7"/>
          <p:cNvCxnSpPr/>
          <p:nvPr/>
        </p:nvCxnSpPr>
        <p:spPr>
          <a:xfrm>
            <a:off x="5322889" y="2174875"/>
            <a:ext cx="495300" cy="0"/>
          </a:xfrm>
          <a:prstGeom prst="straightConnector1">
            <a:avLst/>
          </a:prstGeom>
          <a:noFill/>
          <a:ln cap="flat" cmpd="sng" w="38100">
            <a:solidFill>
              <a:srgbClr val="CC9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Google Shape;170;p7"/>
          <p:cNvCxnSpPr/>
          <p:nvPr/>
        </p:nvCxnSpPr>
        <p:spPr>
          <a:xfrm>
            <a:off x="5251450" y="2078038"/>
            <a:ext cx="636588" cy="0"/>
          </a:xfrm>
          <a:prstGeom prst="straightConnector1">
            <a:avLst/>
          </a:prstGeom>
          <a:noFill/>
          <a:ln cap="flat" cmpd="sng" w="38100">
            <a:solidFill>
              <a:srgbClr val="CC66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p7"/>
          <p:cNvCxnSpPr/>
          <p:nvPr/>
        </p:nvCxnSpPr>
        <p:spPr>
          <a:xfrm>
            <a:off x="5181600" y="1981200"/>
            <a:ext cx="812800" cy="1587"/>
          </a:xfrm>
          <a:prstGeom prst="straightConnector1">
            <a:avLst/>
          </a:prstGeom>
          <a:noFill/>
          <a:ln cap="flat" cmpd="sng" w="38100">
            <a:solidFill>
              <a:srgbClr val="9966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72" name="Google Shape;172;p7"/>
          <p:cNvGrpSpPr/>
          <p:nvPr/>
        </p:nvGrpSpPr>
        <p:grpSpPr>
          <a:xfrm flipH="1" rot="10800000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173" name="Google Shape;173;p7"/>
            <p:cNvCxnSpPr/>
            <p:nvPr/>
          </p:nvCxnSpPr>
          <p:spPr>
            <a:xfrm flipH="1" rot="10800000">
              <a:off x="1090588" y="6227044"/>
              <a:ext cx="636497" cy="1585"/>
            </a:xfrm>
            <a:prstGeom prst="straightConnector1">
              <a:avLst/>
            </a:prstGeom>
            <a:noFill/>
            <a:ln cap="flat" cmpd="sng" w="38100">
              <a:solidFill>
                <a:srgbClr val="CC66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" name="Google Shape;174;p7"/>
            <p:cNvCxnSpPr/>
            <p:nvPr/>
          </p:nvCxnSpPr>
          <p:spPr>
            <a:xfrm>
              <a:off x="1162015" y="6033654"/>
              <a:ext cx="495230" cy="1585"/>
            </a:xfrm>
            <a:prstGeom prst="straightConnector1">
              <a:avLst/>
            </a:prstGeom>
            <a:noFill/>
            <a:ln cap="flat" cmpd="sng" w="38100">
              <a:solidFill>
                <a:srgbClr val="CC9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" name="Google Shape;175;p7"/>
            <p:cNvCxnSpPr/>
            <p:nvPr/>
          </p:nvCxnSpPr>
          <p:spPr>
            <a:xfrm>
              <a:off x="914400" y="6130349"/>
              <a:ext cx="1025380" cy="1586"/>
            </a:xfrm>
            <a:prstGeom prst="straightConnector1">
              <a:avLst/>
            </a:prstGeom>
            <a:noFill/>
            <a:ln cap="flat" cmpd="sng" w="38100">
              <a:solidFill>
                <a:srgbClr val="66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76" name="Google Shape;176;p7"/>
          <p:cNvCxnSpPr/>
          <p:nvPr/>
        </p:nvCxnSpPr>
        <p:spPr>
          <a:xfrm flipH="1" rot="10800000">
            <a:off x="2357438" y="4979988"/>
            <a:ext cx="812800" cy="1588"/>
          </a:xfrm>
          <a:prstGeom prst="straightConnector1">
            <a:avLst/>
          </a:prstGeom>
          <a:noFill/>
          <a:ln cap="flat" cmpd="sng" w="38100">
            <a:solidFill>
              <a:srgbClr val="9966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77" name="Google Shape;177;p7"/>
          <p:cNvGrpSpPr/>
          <p:nvPr/>
        </p:nvGrpSpPr>
        <p:grpSpPr>
          <a:xfrm flipH="1" rot="10800000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178" name="Google Shape;178;p7"/>
            <p:cNvGrpSpPr/>
            <p:nvPr/>
          </p:nvGrpSpPr>
          <p:grpSpPr>
            <a:xfrm>
              <a:off x="2175020" y="6019800"/>
              <a:ext cx="1025380" cy="195553"/>
              <a:chOff x="914400" y="6033654"/>
              <a:chExt cx="1025380" cy="195553"/>
            </a:xfrm>
          </p:grpSpPr>
          <p:cxnSp>
            <p:nvCxnSpPr>
              <p:cNvPr id="179" name="Google Shape;179;p7"/>
              <p:cNvCxnSpPr/>
              <p:nvPr/>
            </p:nvCxnSpPr>
            <p:spPr>
              <a:xfrm flipH="1" rot="10800000">
                <a:off x="1090588" y="6227617"/>
                <a:ext cx="636497" cy="159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CC66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" name="Google Shape;180;p7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CC9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" name="Google Shape;181;p7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633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182" name="Google Shape;182;p7"/>
            <p:cNvCxnSpPr/>
            <p:nvPr/>
          </p:nvCxnSpPr>
          <p:spPr>
            <a:xfrm flipH="1" rot="10800000">
              <a:off x="2281368" y="6309156"/>
              <a:ext cx="812685" cy="1590"/>
            </a:xfrm>
            <a:prstGeom prst="straightConnector1">
              <a:avLst/>
            </a:prstGeom>
            <a:noFill/>
            <a:ln cap="flat" cmpd="sng" w="38100">
              <a:solidFill>
                <a:srgbClr val="9966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83" name="Google Shape;183;p7"/>
          <p:cNvCxnSpPr/>
          <p:nvPr/>
        </p:nvCxnSpPr>
        <p:spPr>
          <a:xfrm>
            <a:off x="9032875" y="4191000"/>
            <a:ext cx="1025525" cy="0"/>
          </a:xfrm>
          <a:prstGeom prst="straightConnector1">
            <a:avLst/>
          </a:prstGeom>
          <a:noFill/>
          <a:ln cap="flat" cmpd="sng" w="38100">
            <a:solidFill>
              <a:srgbClr val="6633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" name="Google Shape;184;p7"/>
          <p:cNvCxnSpPr/>
          <p:nvPr/>
        </p:nvCxnSpPr>
        <p:spPr>
          <a:xfrm flipH="1" rot="10800000">
            <a:off x="9280526" y="3900488"/>
            <a:ext cx="495300" cy="1588"/>
          </a:xfrm>
          <a:prstGeom prst="straightConnector1">
            <a:avLst/>
          </a:prstGeom>
          <a:noFill/>
          <a:ln cap="flat" cmpd="sng" w="38100">
            <a:solidFill>
              <a:srgbClr val="CC9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" name="Google Shape;185;p7"/>
          <p:cNvCxnSpPr/>
          <p:nvPr/>
        </p:nvCxnSpPr>
        <p:spPr>
          <a:xfrm flipH="1" rot="10800000">
            <a:off x="9209088" y="3997326"/>
            <a:ext cx="636587" cy="1587"/>
          </a:xfrm>
          <a:prstGeom prst="straightConnector1">
            <a:avLst/>
          </a:prstGeom>
          <a:noFill/>
          <a:ln cap="flat" cmpd="sng" w="38100">
            <a:solidFill>
              <a:srgbClr val="CC66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7"/>
          <p:cNvCxnSpPr/>
          <p:nvPr/>
        </p:nvCxnSpPr>
        <p:spPr>
          <a:xfrm>
            <a:off x="9139238" y="4094162"/>
            <a:ext cx="812800" cy="0"/>
          </a:xfrm>
          <a:prstGeom prst="straightConnector1">
            <a:avLst/>
          </a:prstGeom>
          <a:noFill/>
          <a:ln cap="flat" cmpd="sng" w="38100">
            <a:solidFill>
              <a:srgbClr val="9966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p7"/>
          <p:cNvCxnSpPr/>
          <p:nvPr/>
        </p:nvCxnSpPr>
        <p:spPr>
          <a:xfrm>
            <a:off x="5029201" y="3594100"/>
            <a:ext cx="1025525" cy="1587"/>
          </a:xfrm>
          <a:prstGeom prst="straightConnector1">
            <a:avLst/>
          </a:prstGeom>
          <a:noFill/>
          <a:ln cap="flat" cmpd="sng" w="38100">
            <a:solidFill>
              <a:srgbClr val="6633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" name="Google Shape;188;p7"/>
          <p:cNvCxnSpPr/>
          <p:nvPr/>
        </p:nvCxnSpPr>
        <p:spPr>
          <a:xfrm>
            <a:off x="5276850" y="3497262"/>
            <a:ext cx="495300" cy="1588"/>
          </a:xfrm>
          <a:prstGeom prst="straightConnector1">
            <a:avLst/>
          </a:prstGeom>
          <a:noFill/>
          <a:ln cap="flat" cmpd="sng" w="38100">
            <a:solidFill>
              <a:srgbClr val="CC99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9" name="Google Shape;189;p7"/>
          <p:cNvGrpSpPr/>
          <p:nvPr/>
        </p:nvGrpSpPr>
        <p:grpSpPr>
          <a:xfrm flipH="1" rot="10800000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190" name="Google Shape;190;p7"/>
            <p:cNvCxnSpPr/>
            <p:nvPr/>
          </p:nvCxnSpPr>
          <p:spPr>
            <a:xfrm>
              <a:off x="6349749" y="6191393"/>
              <a:ext cx="635338" cy="1589"/>
            </a:xfrm>
            <a:prstGeom prst="straightConnector1">
              <a:avLst/>
            </a:prstGeom>
            <a:noFill/>
            <a:ln cap="flat" cmpd="sng" w="38100">
              <a:solidFill>
                <a:srgbClr val="CC66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1" name="Google Shape;191;p7"/>
            <p:cNvCxnSpPr/>
            <p:nvPr/>
          </p:nvCxnSpPr>
          <p:spPr>
            <a:xfrm>
              <a:off x="6278274" y="6096000"/>
              <a:ext cx="813233" cy="1589"/>
            </a:xfrm>
            <a:prstGeom prst="straightConnector1">
              <a:avLst/>
            </a:prstGeom>
            <a:noFill/>
            <a:ln cap="flat" cmpd="sng" w="38100">
              <a:solidFill>
                <a:srgbClr val="9966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92" name="Google Shape;192;p7"/>
          <p:cNvCxnSpPr/>
          <p:nvPr/>
        </p:nvCxnSpPr>
        <p:spPr>
          <a:xfrm flipH="1">
            <a:off x="4114800" y="2300287"/>
            <a:ext cx="574675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93" name="Google Shape;193;p7"/>
          <p:cNvCxnSpPr/>
          <p:nvPr/>
        </p:nvCxnSpPr>
        <p:spPr>
          <a:xfrm rot="-5400000">
            <a:off x="3203575" y="3127375"/>
            <a:ext cx="533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94" name="Google Shape;194;p7"/>
          <p:cNvCxnSpPr/>
          <p:nvPr/>
        </p:nvCxnSpPr>
        <p:spPr>
          <a:xfrm flipH="1" rot="10800000">
            <a:off x="2860675" y="4003675"/>
            <a:ext cx="60960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95" name="Google Shape;195;p7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96" name="Google Shape;196;p7"/>
          <p:cNvCxnSpPr/>
          <p:nvPr/>
        </p:nvCxnSpPr>
        <p:spPr>
          <a:xfrm flipH="1" rot="10800000">
            <a:off x="5505450" y="5499100"/>
            <a:ext cx="495300" cy="1587"/>
          </a:xfrm>
          <a:prstGeom prst="straightConnector1">
            <a:avLst/>
          </a:prstGeom>
          <a:noFill/>
          <a:ln cap="flat" cmpd="sng" w="38100">
            <a:solidFill>
              <a:srgbClr val="CC99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7" name="Google Shape;197;p7"/>
          <p:cNvGrpSpPr/>
          <p:nvPr/>
        </p:nvGrpSpPr>
        <p:grpSpPr>
          <a:xfrm flipH="1" rot="10800000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198" name="Google Shape;198;p7"/>
            <p:cNvCxnSpPr/>
            <p:nvPr/>
          </p:nvCxnSpPr>
          <p:spPr>
            <a:xfrm>
              <a:off x="3376588" y="5886592"/>
              <a:ext cx="636497" cy="1590"/>
            </a:xfrm>
            <a:prstGeom prst="straightConnector1">
              <a:avLst/>
            </a:prstGeom>
            <a:noFill/>
            <a:ln cap="flat" cmpd="sng" w="38100">
              <a:solidFill>
                <a:srgbClr val="CC66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9" name="Google Shape;199;p7"/>
            <p:cNvCxnSpPr/>
            <p:nvPr/>
          </p:nvCxnSpPr>
          <p:spPr>
            <a:xfrm flipH="1" rot="10800000">
              <a:off x="3200400" y="5983575"/>
              <a:ext cx="1025380" cy="1589"/>
            </a:xfrm>
            <a:prstGeom prst="straightConnector1">
              <a:avLst/>
            </a:prstGeom>
            <a:noFill/>
            <a:ln cap="flat" cmpd="sng" w="38100">
              <a:solidFill>
                <a:srgbClr val="66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0" name="Google Shape;200;p7"/>
            <p:cNvCxnSpPr/>
            <p:nvPr/>
          </p:nvCxnSpPr>
          <p:spPr>
            <a:xfrm>
              <a:off x="3306748" y="5791200"/>
              <a:ext cx="812685" cy="1590"/>
            </a:xfrm>
            <a:prstGeom prst="straightConnector1">
              <a:avLst/>
            </a:prstGeom>
            <a:noFill/>
            <a:ln cap="flat" cmpd="sng" w="38100">
              <a:solidFill>
                <a:srgbClr val="9966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201" name="Google Shape;201;p7"/>
          <p:cNvCxnSpPr/>
          <p:nvPr/>
        </p:nvCxnSpPr>
        <p:spPr>
          <a:xfrm>
            <a:off x="2422526" y="5799138"/>
            <a:ext cx="495300" cy="0"/>
          </a:xfrm>
          <a:prstGeom prst="straightConnector1">
            <a:avLst/>
          </a:prstGeom>
          <a:noFill/>
          <a:ln cap="flat" cmpd="sng" w="38100">
            <a:solidFill>
              <a:srgbClr val="CC99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2" name="Google Shape;202;p7"/>
          <p:cNvGrpSpPr/>
          <p:nvPr/>
        </p:nvGrpSpPr>
        <p:grpSpPr>
          <a:xfrm flipH="1" rot="10800000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203" name="Google Shape;203;p7"/>
            <p:cNvCxnSpPr/>
            <p:nvPr/>
          </p:nvCxnSpPr>
          <p:spPr>
            <a:xfrm>
              <a:off x="1928788" y="5562600"/>
              <a:ext cx="636497" cy="1581"/>
            </a:xfrm>
            <a:prstGeom prst="straightConnector1">
              <a:avLst/>
            </a:prstGeom>
            <a:noFill/>
            <a:ln cap="flat" cmpd="sng" w="38100">
              <a:solidFill>
                <a:srgbClr val="CC66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4" name="Google Shape;204;p7"/>
            <p:cNvCxnSpPr/>
            <p:nvPr/>
          </p:nvCxnSpPr>
          <p:spPr>
            <a:xfrm flipH="1" rot="10800000">
              <a:off x="1752600" y="5659013"/>
              <a:ext cx="1025380" cy="1580"/>
            </a:xfrm>
            <a:prstGeom prst="straightConnector1">
              <a:avLst/>
            </a:prstGeom>
            <a:noFill/>
            <a:ln cap="flat" cmpd="sng" w="38100">
              <a:solidFill>
                <a:srgbClr val="66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205" name="Google Shape;205;p7"/>
          <p:cNvCxnSpPr/>
          <p:nvPr/>
        </p:nvCxnSpPr>
        <p:spPr>
          <a:xfrm flipH="1" rot="10800000">
            <a:off x="2281238" y="5894388"/>
            <a:ext cx="812800" cy="1588"/>
          </a:xfrm>
          <a:prstGeom prst="straightConnector1">
            <a:avLst/>
          </a:prstGeom>
          <a:noFill/>
          <a:ln cap="flat" cmpd="sng" w="38100">
            <a:solidFill>
              <a:srgbClr val="9966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6" name="Google Shape;206;p7"/>
          <p:cNvGrpSpPr/>
          <p:nvPr/>
        </p:nvGrpSpPr>
        <p:grpSpPr>
          <a:xfrm flipH="1" rot="10800000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207" name="Google Shape;207;p7"/>
            <p:cNvCxnSpPr/>
            <p:nvPr/>
          </p:nvCxnSpPr>
          <p:spPr>
            <a:xfrm flipH="1" rot="10800000">
              <a:off x="2727435" y="6213764"/>
              <a:ext cx="495230" cy="1589"/>
            </a:xfrm>
            <a:prstGeom prst="straightConnector1">
              <a:avLst/>
            </a:prstGeom>
            <a:noFill/>
            <a:ln cap="flat" cmpd="sng" w="38100">
              <a:solidFill>
                <a:srgbClr val="CC9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08" name="Google Shape;208;p7"/>
            <p:cNvGrpSpPr/>
            <p:nvPr/>
          </p:nvGrpSpPr>
          <p:grpSpPr>
            <a:xfrm flipH="1" rot="10800000">
              <a:off x="2479820" y="6019800"/>
              <a:ext cx="1025380" cy="98572"/>
              <a:chOff x="1752600" y="5562021"/>
              <a:chExt cx="1025380" cy="98572"/>
            </a:xfrm>
          </p:grpSpPr>
          <p:cxnSp>
            <p:nvCxnSpPr>
              <p:cNvPr id="209" name="Google Shape;209;p7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CC66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0" name="Google Shape;210;p7"/>
              <p:cNvCxnSpPr/>
              <p:nvPr/>
            </p:nvCxnSpPr>
            <p:spPr>
              <a:xfrm flipH="1" rot="10800000">
                <a:off x="1752600" y="5659004"/>
                <a:ext cx="1025380" cy="1589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633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211" name="Google Shape;211;p7"/>
            <p:cNvCxnSpPr/>
            <p:nvPr/>
          </p:nvCxnSpPr>
          <p:spPr>
            <a:xfrm flipH="1" rot="10800000">
              <a:off x="2586168" y="6309157"/>
              <a:ext cx="812685" cy="1589"/>
            </a:xfrm>
            <a:prstGeom prst="straightConnector1">
              <a:avLst/>
            </a:prstGeom>
            <a:noFill/>
            <a:ln cap="flat" cmpd="sng" w="38100">
              <a:solidFill>
                <a:srgbClr val="9966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12" name="Google Shape;212;p7"/>
          <p:cNvGrpSpPr/>
          <p:nvPr/>
        </p:nvGrpSpPr>
        <p:grpSpPr>
          <a:xfrm flipH="1" rot="10800000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213" name="Google Shape;213;p7"/>
            <p:cNvCxnSpPr/>
            <p:nvPr/>
          </p:nvCxnSpPr>
          <p:spPr>
            <a:xfrm flipH="1" rot="10800000">
              <a:off x="4514815" y="5408610"/>
              <a:ext cx="495230" cy="1590"/>
            </a:xfrm>
            <a:prstGeom prst="straightConnector1">
              <a:avLst/>
            </a:prstGeom>
            <a:noFill/>
            <a:ln cap="flat" cmpd="sng" w="38100">
              <a:solidFill>
                <a:srgbClr val="CC9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14" name="Google Shape;214;p7"/>
            <p:cNvGrpSpPr/>
            <p:nvPr/>
          </p:nvGrpSpPr>
          <p:grpSpPr>
            <a:xfrm flipH="1" rot="10800000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215" name="Google Shape;215;p7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straightConnector1">
                <a:avLst/>
              </a:prstGeom>
              <a:noFill/>
              <a:ln cap="flat" cmpd="sng" w="38100">
                <a:solidFill>
                  <a:srgbClr val="CC66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6" name="Google Shape;216;p7"/>
              <p:cNvCxnSpPr/>
              <p:nvPr/>
            </p:nvCxnSpPr>
            <p:spPr>
              <a:xfrm flipH="1" rot="10800000">
                <a:off x="3200400" y="5983574"/>
                <a:ext cx="1025380" cy="159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633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7" name="Google Shape;217;p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straightConnector1">
                <a:avLst/>
              </a:prstGeom>
              <a:noFill/>
              <a:ln cap="flat" cmpd="sng" w="38100">
                <a:solidFill>
                  <a:srgbClr val="9966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cxnSp>
        <p:nvCxnSpPr>
          <p:cNvPr id="218" name="Google Shape;218;p7"/>
          <p:cNvCxnSpPr/>
          <p:nvPr/>
        </p:nvCxnSpPr>
        <p:spPr>
          <a:xfrm>
            <a:off x="8118475" y="5943600"/>
            <a:ext cx="1025525" cy="0"/>
          </a:xfrm>
          <a:prstGeom prst="straightConnector1">
            <a:avLst/>
          </a:prstGeom>
          <a:noFill/>
          <a:ln cap="flat" cmpd="sng" w="38100">
            <a:solidFill>
              <a:srgbClr val="6633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9" name="Google Shape;219;p7"/>
          <p:cNvGrpSpPr/>
          <p:nvPr/>
        </p:nvGrpSpPr>
        <p:grpSpPr>
          <a:xfrm flipH="1" rot="10800000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220" name="Google Shape;220;p7"/>
            <p:cNvCxnSpPr/>
            <p:nvPr/>
          </p:nvCxnSpPr>
          <p:spPr>
            <a:xfrm>
              <a:off x="4479856" y="6115192"/>
              <a:ext cx="495564" cy="1589"/>
            </a:xfrm>
            <a:prstGeom prst="straightConnector1">
              <a:avLst/>
            </a:prstGeom>
            <a:noFill/>
            <a:ln cap="flat" cmpd="sng" w="38100">
              <a:solidFill>
                <a:srgbClr val="CC9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1" name="Google Shape;221;p7"/>
            <p:cNvCxnSpPr/>
            <p:nvPr/>
          </p:nvCxnSpPr>
          <p:spPr>
            <a:xfrm>
              <a:off x="4409969" y="6212174"/>
              <a:ext cx="635338" cy="1590"/>
            </a:xfrm>
            <a:prstGeom prst="straightConnector1">
              <a:avLst/>
            </a:prstGeom>
            <a:noFill/>
            <a:ln cap="flat" cmpd="sng" w="38100">
              <a:solidFill>
                <a:srgbClr val="CC66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2" name="Google Shape;222;p7"/>
            <p:cNvCxnSpPr/>
            <p:nvPr/>
          </p:nvCxnSpPr>
          <p:spPr>
            <a:xfrm>
              <a:off x="4338494" y="6019800"/>
              <a:ext cx="813233" cy="1589"/>
            </a:xfrm>
            <a:prstGeom prst="straightConnector1">
              <a:avLst/>
            </a:prstGeom>
            <a:noFill/>
            <a:ln cap="flat" cmpd="sng" w="38100">
              <a:solidFill>
                <a:srgbClr val="9966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223" name="Google Shape;223;p7"/>
          <p:cNvCxnSpPr/>
          <p:nvPr/>
        </p:nvCxnSpPr>
        <p:spPr>
          <a:xfrm rot="-5400000">
            <a:off x="2590007" y="5272882"/>
            <a:ext cx="304800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24" name="Google Shape;224;p7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25" name="Google Shape;225;p7"/>
          <p:cNvCxnSpPr/>
          <p:nvPr/>
        </p:nvCxnSpPr>
        <p:spPr>
          <a:xfrm flipH="1">
            <a:off x="4724400" y="5805487"/>
            <a:ext cx="2971800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26" name="Google Shape;226;p7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27" name="Google Shape;227;p7"/>
          <p:cNvCxnSpPr/>
          <p:nvPr/>
        </p:nvCxnSpPr>
        <p:spPr>
          <a:xfrm flipH="1">
            <a:off x="5867400" y="4281487"/>
            <a:ext cx="914400" cy="68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28" name="Google Shape;228;p7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29" name="Google Shape;229;p7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30" name="Google Shape;230;p7"/>
          <p:cNvCxnSpPr/>
          <p:nvPr/>
        </p:nvCxnSpPr>
        <p:spPr>
          <a:xfrm>
            <a:off x="7262813" y="5021262"/>
            <a:ext cx="636587" cy="1588"/>
          </a:xfrm>
          <a:prstGeom prst="straightConnector1">
            <a:avLst/>
          </a:prstGeom>
          <a:noFill/>
          <a:ln cap="flat" cmpd="sng" w="38100">
            <a:solidFill>
              <a:srgbClr val="CC66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1" name="Google Shape;231;p7"/>
          <p:cNvCxnSpPr/>
          <p:nvPr/>
        </p:nvCxnSpPr>
        <p:spPr>
          <a:xfrm flipH="1" rot="10800000">
            <a:off x="7086601" y="5118100"/>
            <a:ext cx="1025525" cy="1587"/>
          </a:xfrm>
          <a:prstGeom prst="straightConnector1">
            <a:avLst/>
          </a:prstGeom>
          <a:noFill/>
          <a:ln cap="flat" cmpd="sng" w="38100">
            <a:solidFill>
              <a:srgbClr val="6633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32" name="Google Shape;232;p7"/>
          <p:cNvGrpSpPr/>
          <p:nvPr/>
        </p:nvGrpSpPr>
        <p:grpSpPr>
          <a:xfrm flipH="1" rot="10800000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233" name="Google Shape;233;p7"/>
            <p:cNvCxnSpPr/>
            <p:nvPr/>
          </p:nvCxnSpPr>
          <p:spPr>
            <a:xfrm>
              <a:off x="6613456" y="4738254"/>
              <a:ext cx="495564" cy="1606"/>
            </a:xfrm>
            <a:prstGeom prst="straightConnector1">
              <a:avLst/>
            </a:prstGeom>
            <a:noFill/>
            <a:ln cap="flat" cmpd="sng" w="38100">
              <a:solidFill>
                <a:srgbClr val="CC9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4" name="Google Shape;234;p7"/>
            <p:cNvCxnSpPr/>
            <p:nvPr/>
          </p:nvCxnSpPr>
          <p:spPr>
            <a:xfrm>
              <a:off x="6472094" y="4834641"/>
              <a:ext cx="813233" cy="1606"/>
            </a:xfrm>
            <a:prstGeom prst="straightConnector1">
              <a:avLst/>
            </a:prstGeom>
            <a:noFill/>
            <a:ln cap="flat" cmpd="sng" w="38100">
              <a:solidFill>
                <a:srgbClr val="9966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235" name="Google Shape;235;p7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36" name="Google Shape;236;p7"/>
          <p:cNvCxnSpPr/>
          <p:nvPr/>
        </p:nvCxnSpPr>
        <p:spPr>
          <a:xfrm flipH="1" rot="-5400000">
            <a:off x="7277100" y="4395787"/>
            <a:ext cx="457200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37" name="Google Shape;237;p7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38" name="Google Shape;238;p7"/>
          <p:cNvCxnSpPr/>
          <p:nvPr/>
        </p:nvCxnSpPr>
        <p:spPr>
          <a:xfrm rot="-5400000">
            <a:off x="8572500" y="4548187"/>
            <a:ext cx="1066800" cy="83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39" name="Google Shape;239;p7"/>
          <p:cNvSpPr txBox="1"/>
          <p:nvPr/>
        </p:nvSpPr>
        <p:spPr>
          <a:xfrm>
            <a:off x="7432675" y="2757488"/>
            <a:ext cx="3048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40" name="Google Shape;240;p7"/>
          <p:cNvSpPr txBox="1"/>
          <p:nvPr/>
        </p:nvSpPr>
        <p:spPr>
          <a:xfrm>
            <a:off x="9109075" y="4841876"/>
            <a:ext cx="3048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41" name="Google Shape;241;p7"/>
          <p:cNvSpPr txBox="1"/>
          <p:nvPr/>
        </p:nvSpPr>
        <p:spPr>
          <a:xfrm>
            <a:off x="6061075" y="4281488"/>
            <a:ext cx="3048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242" name="Google Shape;242;p7"/>
          <p:cNvSpPr txBox="1"/>
          <p:nvPr/>
        </p:nvSpPr>
        <p:spPr>
          <a:xfrm>
            <a:off x="6518275" y="3165476"/>
            <a:ext cx="3048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43" name="Google Shape;243;p7"/>
          <p:cNvSpPr txBox="1"/>
          <p:nvPr/>
        </p:nvSpPr>
        <p:spPr>
          <a:xfrm>
            <a:off x="5984875" y="5881688"/>
            <a:ext cx="3048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44" name="Google Shape;244;p7"/>
          <p:cNvSpPr txBox="1"/>
          <p:nvPr/>
        </p:nvSpPr>
        <p:spPr>
          <a:xfrm>
            <a:off x="7585075" y="4281488"/>
            <a:ext cx="3048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45" name="Google Shape;245;p7"/>
          <p:cNvSpPr txBox="1"/>
          <p:nvPr/>
        </p:nvSpPr>
        <p:spPr>
          <a:xfrm>
            <a:off x="2784475" y="5086351"/>
            <a:ext cx="3048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46" name="Google Shape;246;p7"/>
          <p:cNvSpPr txBox="1"/>
          <p:nvPr/>
        </p:nvSpPr>
        <p:spPr>
          <a:xfrm>
            <a:off x="3470275" y="2909888"/>
            <a:ext cx="3048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47" name="Google Shape;247;p7"/>
          <p:cNvSpPr txBox="1"/>
          <p:nvPr/>
        </p:nvSpPr>
        <p:spPr>
          <a:xfrm>
            <a:off x="4308475" y="2376488"/>
            <a:ext cx="3048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248" name="Google Shape;248;p7"/>
          <p:cNvSpPr txBox="1"/>
          <p:nvPr/>
        </p:nvSpPr>
        <p:spPr>
          <a:xfrm>
            <a:off x="0" y="1219200"/>
            <a:ext cx="12191999" cy="523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 space graph with costs as weights</a:t>
            </a:r>
            <a:endParaRPr/>
          </a:p>
        </p:txBody>
      </p:sp>
      <p:sp>
        <p:nvSpPr>
          <p:cNvPr id="249" name="Google Shape;249;p7"/>
          <p:cNvSpPr txBox="1"/>
          <p:nvPr/>
        </p:nvSpPr>
        <p:spPr>
          <a:xfrm>
            <a:off x="3165475" y="4129088"/>
            <a:ext cx="3048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50" name="Google Shape;250;p7"/>
          <p:cNvSpPr txBox="1"/>
          <p:nvPr/>
        </p:nvSpPr>
        <p:spPr>
          <a:xfrm>
            <a:off x="4079875" y="3824288"/>
            <a:ext cx="3048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251" name="Google Shape;251;p7"/>
          <p:cNvSpPr txBox="1"/>
          <p:nvPr/>
        </p:nvSpPr>
        <p:spPr>
          <a:xfrm>
            <a:off x="4841875" y="4814888"/>
            <a:ext cx="3048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52" name="Google Shape;252;p7"/>
          <p:cNvSpPr txBox="1"/>
          <p:nvPr/>
        </p:nvSpPr>
        <p:spPr>
          <a:xfrm>
            <a:off x="3470275" y="5424488"/>
            <a:ext cx="3048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253" name="Google Shape;253;p7"/>
          <p:cNvSpPr txBox="1"/>
          <p:nvPr/>
        </p:nvSpPr>
        <p:spPr>
          <a:xfrm>
            <a:off x="5222875" y="2681288"/>
            <a:ext cx="3048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66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A*: Summary</a:t>
            </a:r>
            <a:endParaRPr/>
          </a:p>
        </p:txBody>
      </p:sp>
      <p:pic>
        <p:nvPicPr>
          <p:cNvPr id="1328" name="Google Shape;132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9590" y="1553037"/>
            <a:ext cx="4865218" cy="453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67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A*: Summary</a:t>
            </a:r>
            <a:endParaRPr/>
          </a:p>
        </p:txBody>
      </p:sp>
      <p:sp>
        <p:nvSpPr>
          <p:cNvPr id="1335" name="Google Shape;1335;p67"/>
          <p:cNvSpPr txBox="1"/>
          <p:nvPr>
            <p:ph idx="1" type="body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2" lvl="0" marL="342882" rtl="0" algn="l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A* uses both backward costs and (estimates of) forward costs</a:t>
            </a:r>
            <a:endParaRPr/>
          </a:p>
          <a:p>
            <a:pPr indent="-126989" lvl="4" marL="2057298" rtl="0" algn="l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342882" lvl="0" marL="342882" rtl="0" algn="l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A* is optimal with admissible / consistent heuristics</a:t>
            </a:r>
            <a:endParaRPr/>
          </a:p>
          <a:p>
            <a:pPr indent="-126989" lvl="4" marL="2057298" rtl="0" algn="l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342882" lvl="0" marL="342882" rtl="0" algn="l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Heuristic design is key: often use relaxed problems</a:t>
            </a:r>
            <a:endParaRPr/>
          </a:p>
        </p:txBody>
      </p:sp>
      <p:pic>
        <p:nvPicPr>
          <p:cNvPr id="1336" name="Google Shape;133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1" y="3886363"/>
            <a:ext cx="8077197" cy="248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68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Tree Search Pseudo-Code</a:t>
            </a:r>
            <a:endParaRPr/>
          </a:p>
        </p:txBody>
      </p:sp>
      <p:pic>
        <p:nvPicPr>
          <p:cNvPr descr="tree-search.png" id="1343" name="Google Shape;134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981200"/>
            <a:ext cx="11665629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69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Search Pseudo-Code</a:t>
            </a:r>
            <a:endParaRPr/>
          </a:p>
        </p:txBody>
      </p:sp>
      <p:pic>
        <p:nvPicPr>
          <p:cNvPr descr="graph-search.png" id="1350" name="Google Shape;135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752600"/>
            <a:ext cx="11406469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70"/>
          <p:cNvSpPr/>
          <p:nvPr/>
        </p:nvSpPr>
        <p:spPr>
          <a:xfrm>
            <a:off x="5873751" y="3598863"/>
            <a:ext cx="1616075" cy="2381251"/>
          </a:xfrm>
          <a:custGeom>
            <a:rect b="b" l="l" r="r" t="t"/>
            <a:pathLst>
              <a:path extrusionOk="0" h="1500" w="1018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70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Optimality of A* Graph Search</a:t>
            </a:r>
            <a:endParaRPr/>
          </a:p>
        </p:txBody>
      </p:sp>
      <p:sp>
        <p:nvSpPr>
          <p:cNvPr id="1358" name="Google Shape;1358;p70"/>
          <p:cNvSpPr txBox="1"/>
          <p:nvPr>
            <p:ph idx="1" type="body"/>
          </p:nvPr>
        </p:nvSpPr>
        <p:spPr>
          <a:xfrm>
            <a:off x="457200" y="1600200"/>
            <a:ext cx="82296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2" lvl="0" marL="342882" rtl="0" algn="l"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Consider what A* does:</a:t>
            </a:r>
            <a:endParaRPr/>
          </a:p>
          <a:p>
            <a:pPr indent="-285736" lvl="1" marL="742913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Expands nodes in increasing total f value (f-contours)</a:t>
            </a:r>
            <a:br>
              <a:rPr lang="en-US" sz="2400"/>
            </a:br>
            <a:r>
              <a:rPr lang="en-US" sz="2400"/>
              <a:t>Reminder: f(n) = g(n) + h(n) = cost to n + heuristic</a:t>
            </a:r>
            <a:endParaRPr/>
          </a:p>
          <a:p>
            <a:pPr indent="-285736" lvl="1" marL="742913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Proof idea: the optimal goal(s) have the lowest f value, so it must get expanded first</a:t>
            </a:r>
            <a:endParaRPr/>
          </a:p>
        </p:txBody>
      </p:sp>
      <p:sp>
        <p:nvSpPr>
          <p:cNvPr id="1359" name="Google Shape;1359;p70"/>
          <p:cNvSpPr/>
          <p:nvPr/>
        </p:nvSpPr>
        <p:spPr>
          <a:xfrm>
            <a:off x="5356226" y="3770314"/>
            <a:ext cx="2927351" cy="2554287"/>
          </a:xfrm>
          <a:custGeom>
            <a:rect b="b" l="l" r="r" t="t"/>
            <a:pathLst>
              <a:path extrusionOk="0" h="1609" w="1844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70"/>
          <p:cNvSpPr/>
          <p:nvPr/>
        </p:nvSpPr>
        <p:spPr>
          <a:xfrm>
            <a:off x="6478589" y="4125913"/>
            <a:ext cx="179387" cy="179387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70"/>
          <p:cNvSpPr/>
          <p:nvPr/>
        </p:nvSpPr>
        <p:spPr>
          <a:xfrm>
            <a:off x="6954839" y="4116389"/>
            <a:ext cx="179387" cy="179387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70"/>
          <p:cNvSpPr txBox="1"/>
          <p:nvPr/>
        </p:nvSpPr>
        <p:spPr>
          <a:xfrm>
            <a:off x="6608764" y="3976689"/>
            <a:ext cx="274637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1363" name="Google Shape;1363;p70"/>
          <p:cNvSpPr/>
          <p:nvPr/>
        </p:nvSpPr>
        <p:spPr>
          <a:xfrm>
            <a:off x="7202489" y="5165726"/>
            <a:ext cx="179387" cy="179388"/>
          </a:xfrm>
          <a:prstGeom prst="ellipse">
            <a:avLst/>
          </a:prstGeom>
          <a:solidFill>
            <a:srgbClr val="FF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70"/>
          <p:cNvSpPr/>
          <p:nvPr/>
        </p:nvSpPr>
        <p:spPr>
          <a:xfrm>
            <a:off x="6723064" y="5721351"/>
            <a:ext cx="179387" cy="179388"/>
          </a:xfrm>
          <a:prstGeom prst="ellipse">
            <a:avLst/>
          </a:prstGeom>
          <a:solidFill>
            <a:srgbClr val="FF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70"/>
          <p:cNvSpPr/>
          <p:nvPr/>
        </p:nvSpPr>
        <p:spPr>
          <a:xfrm>
            <a:off x="6677026" y="4511677"/>
            <a:ext cx="179388" cy="1196975"/>
          </a:xfrm>
          <a:custGeom>
            <a:rect b="b" l="l" r="r" t="t"/>
            <a:pathLst>
              <a:path extrusionOk="0" h="754" w="113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70"/>
          <p:cNvSpPr/>
          <p:nvPr/>
        </p:nvSpPr>
        <p:spPr>
          <a:xfrm>
            <a:off x="7094537" y="4708525"/>
            <a:ext cx="222251" cy="436563"/>
          </a:xfrm>
          <a:custGeom>
            <a:rect b="b" l="l" r="r" t="t"/>
            <a:pathLst>
              <a:path extrusionOk="0" h="275" w="140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70"/>
          <p:cNvSpPr/>
          <p:nvPr/>
        </p:nvSpPr>
        <p:spPr>
          <a:xfrm>
            <a:off x="6710364" y="3700464"/>
            <a:ext cx="179387" cy="179387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70"/>
          <p:cNvSpPr/>
          <p:nvPr/>
        </p:nvSpPr>
        <p:spPr>
          <a:xfrm>
            <a:off x="6138863" y="4605339"/>
            <a:ext cx="1181100" cy="557212"/>
          </a:xfrm>
          <a:custGeom>
            <a:rect b="b" l="l" r="r" t="t"/>
            <a:pathLst>
              <a:path extrusionOk="0" h="351" w="744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70"/>
          <p:cNvSpPr/>
          <p:nvPr/>
        </p:nvSpPr>
        <p:spPr>
          <a:xfrm>
            <a:off x="6394452" y="4337051"/>
            <a:ext cx="747713" cy="293688"/>
          </a:xfrm>
          <a:custGeom>
            <a:rect b="b" l="l" r="r" t="t"/>
            <a:pathLst>
              <a:path extrusionOk="0" h="185" w="471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70"/>
          <p:cNvSpPr txBox="1"/>
          <p:nvPr/>
        </p:nvSpPr>
        <p:spPr>
          <a:xfrm>
            <a:off x="7632701" y="4705352"/>
            <a:ext cx="8255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 ≤ 3</a:t>
            </a:r>
            <a:endParaRPr/>
          </a:p>
        </p:txBody>
      </p:sp>
      <p:sp>
        <p:nvSpPr>
          <p:cNvPr id="1371" name="Google Shape;1371;p70"/>
          <p:cNvSpPr txBox="1"/>
          <p:nvPr/>
        </p:nvSpPr>
        <p:spPr>
          <a:xfrm>
            <a:off x="7505701" y="4310064"/>
            <a:ext cx="8255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 ≤ 2</a:t>
            </a:r>
            <a:endParaRPr/>
          </a:p>
        </p:txBody>
      </p:sp>
      <p:sp>
        <p:nvSpPr>
          <p:cNvPr id="1372" name="Google Shape;1372;p70"/>
          <p:cNvSpPr txBox="1"/>
          <p:nvPr/>
        </p:nvSpPr>
        <p:spPr>
          <a:xfrm>
            <a:off x="7305675" y="3932240"/>
            <a:ext cx="8255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 ≤ 1</a:t>
            </a:r>
            <a:endParaRPr/>
          </a:p>
        </p:txBody>
      </p:sp>
      <p:sp>
        <p:nvSpPr>
          <p:cNvPr id="1373" name="Google Shape;1373;p70"/>
          <p:cNvSpPr txBox="1"/>
          <p:nvPr/>
        </p:nvSpPr>
        <p:spPr>
          <a:xfrm>
            <a:off x="1295400" y="4286250"/>
            <a:ext cx="3886200" cy="923328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There’s a problem with this argument.  What are we assuming is true?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71"/>
          <p:cNvSpPr/>
          <p:nvPr/>
        </p:nvSpPr>
        <p:spPr>
          <a:xfrm>
            <a:off x="7610475" y="1690688"/>
            <a:ext cx="1931988" cy="2371725"/>
          </a:xfrm>
          <a:custGeom>
            <a:rect b="b" l="l" r="r" t="t"/>
            <a:pathLst>
              <a:path extrusionOk="0" h="1494" w="1217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71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Optimality of A* Graph Search</a:t>
            </a:r>
            <a:endParaRPr/>
          </a:p>
        </p:txBody>
      </p:sp>
      <p:sp>
        <p:nvSpPr>
          <p:cNvPr id="1381" name="Google Shape;1381;p71"/>
          <p:cNvSpPr txBox="1"/>
          <p:nvPr>
            <p:ph idx="1" type="body"/>
          </p:nvPr>
        </p:nvSpPr>
        <p:spPr>
          <a:xfrm>
            <a:off x="1447800" y="1600201"/>
            <a:ext cx="5334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2" lvl="0" marL="342882" rtl="0" algn="l"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r>
              <a:rPr lang="en-US" sz="2000"/>
              <a:t>Proof:</a:t>
            </a:r>
            <a:endParaRPr/>
          </a:p>
          <a:p>
            <a:pPr indent="-342882" lvl="0" marL="342882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New possible problem: some </a:t>
            </a:r>
            <a:r>
              <a:rPr i="1" lang="en-US" sz="2000"/>
              <a:t>n</a:t>
            </a:r>
            <a:r>
              <a:rPr lang="en-US" sz="2000"/>
              <a:t> on path to G* isn’t in queue when we need it, because some worse </a:t>
            </a:r>
            <a:r>
              <a:rPr i="1" lang="en-US" sz="2000"/>
              <a:t>n’</a:t>
            </a:r>
            <a:r>
              <a:rPr lang="en-US" sz="2000"/>
              <a:t> for the same state dequeued and expanded first (disaster!)</a:t>
            </a:r>
            <a:endParaRPr/>
          </a:p>
          <a:p>
            <a:pPr indent="-342882" lvl="0" marL="342882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Take the highest such </a:t>
            </a:r>
            <a:r>
              <a:rPr i="1" lang="en-US" sz="2000"/>
              <a:t>n </a:t>
            </a:r>
            <a:r>
              <a:rPr lang="en-US" sz="2000"/>
              <a:t>in tree</a:t>
            </a:r>
            <a:endParaRPr/>
          </a:p>
          <a:p>
            <a:pPr indent="-342882" lvl="0" marL="342882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Let </a:t>
            </a:r>
            <a:r>
              <a:rPr i="1" lang="en-US" sz="2000"/>
              <a:t>p</a:t>
            </a:r>
            <a:r>
              <a:rPr lang="en-US" sz="2000"/>
              <a:t> be the ancestor of </a:t>
            </a:r>
            <a:r>
              <a:rPr i="1" lang="en-US" sz="2000"/>
              <a:t>n </a:t>
            </a:r>
            <a:r>
              <a:rPr lang="en-US" sz="2000"/>
              <a:t>that was on the queue when </a:t>
            </a:r>
            <a:r>
              <a:rPr i="1" lang="en-US" sz="2000"/>
              <a:t>n</a:t>
            </a:r>
            <a:r>
              <a:rPr lang="en-US" sz="2000"/>
              <a:t>’ was popped</a:t>
            </a:r>
            <a:endParaRPr/>
          </a:p>
          <a:p>
            <a:pPr indent="-342882" lvl="0" marL="342882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i="1" lang="en-US" sz="2000"/>
              <a:t>f(p) &lt; f(n)</a:t>
            </a:r>
            <a:r>
              <a:rPr lang="en-US" sz="2000"/>
              <a:t> because of </a:t>
            </a:r>
            <a:r>
              <a:rPr lang="en-US" sz="2000">
                <a:solidFill>
                  <a:srgbClr val="008000"/>
                </a:solidFill>
              </a:rPr>
              <a:t>consistency</a:t>
            </a:r>
            <a:endParaRPr i="1" sz="2000">
              <a:solidFill>
                <a:srgbClr val="008000"/>
              </a:solidFill>
            </a:endParaRPr>
          </a:p>
          <a:p>
            <a:pPr indent="-342882" lvl="0" marL="342882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i="1" lang="en-US" sz="2000"/>
              <a:t>f(n) &lt; f(n’) </a:t>
            </a:r>
            <a:r>
              <a:rPr lang="en-US" sz="2000"/>
              <a:t>because </a:t>
            </a:r>
            <a:r>
              <a:rPr i="1" lang="en-US" sz="2000"/>
              <a:t>n’</a:t>
            </a:r>
            <a:r>
              <a:rPr lang="en-US" sz="2000"/>
              <a:t> is suboptimal</a:t>
            </a:r>
            <a:endParaRPr i="1" sz="2000"/>
          </a:p>
          <a:p>
            <a:pPr indent="-342882" lvl="0" marL="342882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i="1" lang="en-US" sz="2000"/>
              <a:t>p</a:t>
            </a:r>
            <a:r>
              <a:rPr lang="en-US" sz="2000"/>
              <a:t> would have been expanded before </a:t>
            </a:r>
            <a:r>
              <a:rPr i="1" lang="en-US" sz="2000"/>
              <a:t>n</a:t>
            </a:r>
            <a:r>
              <a:rPr lang="en-US" sz="2000"/>
              <a:t>’</a:t>
            </a:r>
            <a:endParaRPr/>
          </a:p>
          <a:p>
            <a:pPr indent="-342882" lvl="0" marL="342882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Contradiction!</a:t>
            </a:r>
            <a:endParaRPr/>
          </a:p>
          <a:p>
            <a:pPr indent="-215882" lvl="0" marL="342882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1382" name="Google Shape;1382;p71"/>
          <p:cNvSpPr/>
          <p:nvPr/>
        </p:nvSpPr>
        <p:spPr>
          <a:xfrm>
            <a:off x="6794500" y="1670051"/>
            <a:ext cx="2927351" cy="2554288"/>
          </a:xfrm>
          <a:custGeom>
            <a:rect b="b" l="l" r="r" t="t"/>
            <a:pathLst>
              <a:path extrusionOk="0" h="1609" w="1844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71"/>
          <p:cNvSpPr/>
          <p:nvPr/>
        </p:nvSpPr>
        <p:spPr>
          <a:xfrm>
            <a:off x="9399589" y="3713164"/>
            <a:ext cx="179387" cy="179387"/>
          </a:xfrm>
          <a:prstGeom prst="ellipse">
            <a:avLst/>
          </a:prstGeom>
          <a:solidFill>
            <a:srgbClr val="FF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71"/>
          <p:cNvSpPr/>
          <p:nvPr/>
        </p:nvSpPr>
        <p:spPr>
          <a:xfrm>
            <a:off x="7113589" y="3408364"/>
            <a:ext cx="179387" cy="179387"/>
          </a:xfrm>
          <a:prstGeom prst="ellipse">
            <a:avLst/>
          </a:prstGeom>
          <a:solidFill>
            <a:srgbClr val="FF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71"/>
          <p:cNvSpPr/>
          <p:nvPr/>
        </p:nvSpPr>
        <p:spPr>
          <a:xfrm>
            <a:off x="8148638" y="1600201"/>
            <a:ext cx="179387" cy="179388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71"/>
          <p:cNvSpPr/>
          <p:nvPr/>
        </p:nvSpPr>
        <p:spPr>
          <a:xfrm>
            <a:off x="7669213" y="2438401"/>
            <a:ext cx="179387" cy="179388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xp_fig" id="1387" name="Google Shape;138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1400" y="2362200"/>
            <a:ext cx="192088" cy="1603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388" name="Google Shape;1388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4077" y="3636963"/>
            <a:ext cx="257175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389" name="Google Shape;1389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29401" y="3363913"/>
            <a:ext cx="385763" cy="273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0" name="Google Shape;1390;p71"/>
          <p:cNvGrpSpPr/>
          <p:nvPr/>
        </p:nvGrpSpPr>
        <p:grpSpPr>
          <a:xfrm>
            <a:off x="8256588" y="2493963"/>
            <a:ext cx="441325" cy="533400"/>
            <a:chOff x="7189787" y="2493962"/>
            <a:chExt cx="440532" cy="533400"/>
          </a:xfrm>
        </p:grpSpPr>
        <p:sp>
          <p:nvSpPr>
            <p:cNvPr id="1391" name="Google Shape;1391;p71"/>
            <p:cNvSpPr/>
            <p:nvPr/>
          </p:nvSpPr>
          <p:spPr>
            <a:xfrm>
              <a:off x="7189787" y="2847974"/>
              <a:ext cx="179388" cy="179388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xp_fig" id="1392" name="Google Shape;1392;p7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342187" y="2493962"/>
              <a:ext cx="288132" cy="3044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3" name="Google Shape;1393;p71"/>
          <p:cNvGrpSpPr/>
          <p:nvPr/>
        </p:nvGrpSpPr>
        <p:grpSpPr>
          <a:xfrm>
            <a:off x="7620000" y="1905000"/>
            <a:ext cx="476251" cy="300039"/>
            <a:chOff x="6553200" y="1905000"/>
            <a:chExt cx="476250" cy="300037"/>
          </a:xfrm>
        </p:grpSpPr>
        <p:sp>
          <p:nvSpPr>
            <p:cNvPr id="1394" name="Google Shape;1394;p71"/>
            <p:cNvSpPr/>
            <p:nvPr/>
          </p:nvSpPr>
          <p:spPr>
            <a:xfrm>
              <a:off x="6850062" y="2025650"/>
              <a:ext cx="179388" cy="179387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xp_fig" id="1395" name="Google Shape;1395;p7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553200" y="1905000"/>
              <a:ext cx="192087" cy="22378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"/>
          <p:cNvSpPr/>
          <p:nvPr/>
        </p:nvSpPr>
        <p:spPr>
          <a:xfrm>
            <a:off x="2514600" y="4724400"/>
            <a:ext cx="6858000" cy="838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9A9AD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8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General Tree Search</a:t>
            </a:r>
            <a:endParaRPr/>
          </a:p>
        </p:txBody>
      </p:sp>
      <p:pic>
        <p:nvPicPr>
          <p:cNvPr id="261" name="Google Shape;26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2" y="1390650"/>
            <a:ext cx="7459663" cy="2495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8"/>
          <p:cNvCxnSpPr/>
          <p:nvPr/>
        </p:nvCxnSpPr>
        <p:spPr>
          <a:xfrm flipH="1" rot="10800000">
            <a:off x="5734051" y="4287839"/>
            <a:ext cx="495300" cy="1587"/>
          </a:xfrm>
          <a:prstGeom prst="straightConnector1">
            <a:avLst/>
          </a:prstGeom>
          <a:noFill/>
          <a:ln cap="flat" cmpd="sng" w="38100">
            <a:solidFill>
              <a:srgbClr val="CC9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3" name="Google Shape;263;p8"/>
          <p:cNvCxnSpPr/>
          <p:nvPr/>
        </p:nvCxnSpPr>
        <p:spPr>
          <a:xfrm flipH="1" rot="10800000">
            <a:off x="5662613" y="4384675"/>
            <a:ext cx="636587" cy="1588"/>
          </a:xfrm>
          <a:prstGeom prst="straightConnector1">
            <a:avLst/>
          </a:prstGeom>
          <a:noFill/>
          <a:ln cap="flat" cmpd="sng" w="38100">
            <a:solidFill>
              <a:srgbClr val="CC66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4" name="Google Shape;264;p8"/>
          <p:cNvCxnSpPr/>
          <p:nvPr/>
        </p:nvCxnSpPr>
        <p:spPr>
          <a:xfrm flipH="1" rot="10800000">
            <a:off x="5486400" y="4191001"/>
            <a:ext cx="1025525" cy="1588"/>
          </a:xfrm>
          <a:prstGeom prst="straightConnector1">
            <a:avLst/>
          </a:prstGeom>
          <a:noFill/>
          <a:ln cap="flat" cmpd="sng" w="38100">
            <a:solidFill>
              <a:srgbClr val="6633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5" name="Google Shape;265;p8"/>
          <p:cNvCxnSpPr/>
          <p:nvPr/>
        </p:nvCxnSpPr>
        <p:spPr>
          <a:xfrm>
            <a:off x="5592763" y="4481513"/>
            <a:ext cx="812800" cy="0"/>
          </a:xfrm>
          <a:prstGeom prst="straightConnector1">
            <a:avLst/>
          </a:prstGeom>
          <a:noFill/>
          <a:ln cap="flat" cmpd="sng" w="38100">
            <a:solidFill>
              <a:srgbClr val="9966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66" name="Google Shape;266;p8"/>
          <p:cNvGrpSpPr/>
          <p:nvPr/>
        </p:nvGrpSpPr>
        <p:grpSpPr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267" name="Google Shape;267;p8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9A9AD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0" name="Google Shape;270;p8"/>
            <p:cNvCxnSpPr/>
            <p:nvPr/>
          </p:nvCxnSpPr>
          <p:spPr>
            <a:xfrm rot="-5400000">
              <a:off x="3314792" y="4990958"/>
              <a:ext cx="838017" cy="762000"/>
            </a:xfrm>
            <a:prstGeom prst="straightConnector1">
              <a:avLst/>
            </a:prstGeom>
            <a:noFill/>
            <a:ln cap="flat" cmpd="sng" w="25400">
              <a:solidFill>
                <a:srgbClr val="9A9ADF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71" name="Google Shape;271;p8"/>
            <p:cNvCxnSpPr/>
            <p:nvPr/>
          </p:nvCxnSpPr>
          <p:spPr>
            <a:xfrm rot="-5400000">
              <a:off x="3314792" y="5828975"/>
              <a:ext cx="838017" cy="762000"/>
            </a:xfrm>
            <a:prstGeom prst="straightConnector1">
              <a:avLst/>
            </a:prstGeom>
            <a:noFill/>
            <a:ln cap="flat" cmpd="sng" w="25400">
              <a:solidFill>
                <a:srgbClr val="9A9ADF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272" name="Google Shape;272;p8"/>
          <p:cNvGrpSpPr/>
          <p:nvPr/>
        </p:nvGrpSpPr>
        <p:grpSpPr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273" name="Google Shape;273;p8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9A9AD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6" name="Google Shape;276;p8"/>
            <p:cNvCxnSpPr/>
            <p:nvPr/>
          </p:nvCxnSpPr>
          <p:spPr>
            <a:xfrm rot="-5400000">
              <a:off x="3314792" y="4990959"/>
              <a:ext cx="838017" cy="762000"/>
            </a:xfrm>
            <a:prstGeom prst="straightConnector1">
              <a:avLst/>
            </a:prstGeom>
            <a:noFill/>
            <a:ln cap="flat" cmpd="sng" w="25400">
              <a:solidFill>
                <a:srgbClr val="9A9ADF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77" name="Google Shape;277;p8"/>
            <p:cNvCxnSpPr/>
            <p:nvPr/>
          </p:nvCxnSpPr>
          <p:spPr>
            <a:xfrm rot="-5400000">
              <a:off x="3314792" y="5828975"/>
              <a:ext cx="838017" cy="762000"/>
            </a:xfrm>
            <a:prstGeom prst="straightConnector1">
              <a:avLst/>
            </a:prstGeom>
            <a:noFill/>
            <a:ln cap="flat" cmpd="sng" w="25400">
              <a:solidFill>
                <a:srgbClr val="9A9ADF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278" name="Google Shape;278;p8"/>
          <p:cNvGrpSpPr/>
          <p:nvPr/>
        </p:nvGrpSpPr>
        <p:grpSpPr>
          <a:xfrm>
            <a:off x="2871789" y="5002213"/>
            <a:ext cx="6272212" cy="331787"/>
            <a:chOff x="1575811" y="5230090"/>
            <a:chExt cx="6272789" cy="332510"/>
          </a:xfrm>
        </p:grpSpPr>
        <p:cxnSp>
          <p:nvCxnSpPr>
            <p:cNvPr id="279" name="Google Shape;279;p8"/>
            <p:cNvCxnSpPr/>
            <p:nvPr/>
          </p:nvCxnSpPr>
          <p:spPr>
            <a:xfrm flipH="1" rot="10800000">
              <a:off x="1752039" y="5424187"/>
              <a:ext cx="636647" cy="1590"/>
            </a:xfrm>
            <a:prstGeom prst="straightConnector1">
              <a:avLst/>
            </a:prstGeom>
            <a:noFill/>
            <a:ln cap="flat" cmpd="sng" w="38100">
              <a:solidFill>
                <a:srgbClr val="CC66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0" name="Google Shape;280;p8"/>
            <p:cNvCxnSpPr/>
            <p:nvPr/>
          </p:nvCxnSpPr>
          <p:spPr>
            <a:xfrm>
              <a:off x="1823484" y="5230090"/>
              <a:ext cx="495346" cy="1590"/>
            </a:xfrm>
            <a:prstGeom prst="straightConnector1">
              <a:avLst/>
            </a:prstGeom>
            <a:noFill/>
            <a:ln cap="flat" cmpd="sng" w="38100">
              <a:solidFill>
                <a:srgbClr val="CC9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1" name="Google Shape;281;p8"/>
            <p:cNvCxnSpPr/>
            <p:nvPr/>
          </p:nvCxnSpPr>
          <p:spPr>
            <a:xfrm>
              <a:off x="1575811" y="5327138"/>
              <a:ext cx="1025619" cy="1591"/>
            </a:xfrm>
            <a:prstGeom prst="straightConnector1">
              <a:avLst/>
            </a:prstGeom>
            <a:noFill/>
            <a:ln cap="flat" cmpd="sng" w="38100">
              <a:solidFill>
                <a:srgbClr val="66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2" name="Google Shape;282;p8"/>
            <p:cNvCxnSpPr/>
            <p:nvPr/>
          </p:nvCxnSpPr>
          <p:spPr>
            <a:xfrm flipH="1" rot="10800000">
              <a:off x="1682183" y="5519645"/>
              <a:ext cx="812875" cy="1590"/>
            </a:xfrm>
            <a:prstGeom prst="straightConnector1">
              <a:avLst/>
            </a:prstGeom>
            <a:noFill/>
            <a:ln cap="flat" cmpd="sng" w="38100">
              <a:solidFill>
                <a:srgbClr val="9966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3" name="Google Shape;283;p8"/>
            <p:cNvCxnSpPr/>
            <p:nvPr/>
          </p:nvCxnSpPr>
          <p:spPr>
            <a:xfrm>
              <a:off x="4403408" y="5368503"/>
              <a:ext cx="495346" cy="1591"/>
            </a:xfrm>
            <a:prstGeom prst="straightConnector1">
              <a:avLst/>
            </a:prstGeom>
            <a:noFill/>
            <a:ln cap="flat" cmpd="sng" w="38100">
              <a:solidFill>
                <a:srgbClr val="CC9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4" name="Google Shape;284;p8"/>
            <p:cNvCxnSpPr/>
            <p:nvPr/>
          </p:nvCxnSpPr>
          <p:spPr>
            <a:xfrm>
              <a:off x="4333552" y="5271455"/>
              <a:ext cx="636647" cy="1590"/>
            </a:xfrm>
            <a:prstGeom prst="straightConnector1">
              <a:avLst/>
            </a:prstGeom>
            <a:noFill/>
            <a:ln cap="flat" cmpd="sng" w="38100">
              <a:solidFill>
                <a:srgbClr val="CC66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5" name="Google Shape;285;p8"/>
            <p:cNvCxnSpPr/>
            <p:nvPr/>
          </p:nvCxnSpPr>
          <p:spPr>
            <a:xfrm>
              <a:off x="4155735" y="5465552"/>
              <a:ext cx="1025619" cy="1590"/>
            </a:xfrm>
            <a:prstGeom prst="straightConnector1">
              <a:avLst/>
            </a:prstGeom>
            <a:noFill/>
            <a:ln cap="flat" cmpd="sng" w="38100">
              <a:solidFill>
                <a:srgbClr val="66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6" name="Google Shape;286;p8"/>
            <p:cNvCxnSpPr/>
            <p:nvPr/>
          </p:nvCxnSpPr>
          <p:spPr>
            <a:xfrm flipH="1" rot="10800000">
              <a:off x="4262108" y="5561010"/>
              <a:ext cx="812875" cy="1590"/>
            </a:xfrm>
            <a:prstGeom prst="straightConnector1">
              <a:avLst/>
            </a:prstGeom>
            <a:noFill/>
            <a:ln cap="flat" cmpd="sng" w="38100">
              <a:solidFill>
                <a:srgbClr val="9966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7" name="Google Shape;287;p8"/>
            <p:cNvCxnSpPr/>
            <p:nvPr/>
          </p:nvCxnSpPr>
          <p:spPr>
            <a:xfrm>
              <a:off x="6822981" y="5561010"/>
              <a:ext cx="1025619" cy="1590"/>
            </a:xfrm>
            <a:prstGeom prst="straightConnector1">
              <a:avLst/>
            </a:prstGeom>
            <a:noFill/>
            <a:ln cap="flat" cmpd="sng" w="38100">
              <a:solidFill>
                <a:srgbClr val="66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8" name="Google Shape;288;p8"/>
            <p:cNvCxnSpPr/>
            <p:nvPr/>
          </p:nvCxnSpPr>
          <p:spPr>
            <a:xfrm>
              <a:off x="7070653" y="5463961"/>
              <a:ext cx="495346" cy="1591"/>
            </a:xfrm>
            <a:prstGeom prst="straightConnector1">
              <a:avLst/>
            </a:prstGeom>
            <a:noFill/>
            <a:ln cap="flat" cmpd="sng" w="38100">
              <a:solidFill>
                <a:srgbClr val="CC99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9" name="Google Shape;289;p8"/>
            <p:cNvCxnSpPr/>
            <p:nvPr/>
          </p:nvCxnSpPr>
          <p:spPr>
            <a:xfrm>
              <a:off x="7000797" y="5366913"/>
              <a:ext cx="635058" cy="1590"/>
            </a:xfrm>
            <a:prstGeom prst="straightConnector1">
              <a:avLst/>
            </a:prstGeom>
            <a:noFill/>
            <a:ln cap="flat" cmpd="sng" w="38100">
              <a:solidFill>
                <a:srgbClr val="CC66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0" name="Google Shape;290;p8"/>
            <p:cNvCxnSpPr/>
            <p:nvPr/>
          </p:nvCxnSpPr>
          <p:spPr>
            <a:xfrm>
              <a:off x="6929353" y="5271455"/>
              <a:ext cx="812875" cy="1590"/>
            </a:xfrm>
            <a:prstGeom prst="straightConnector1">
              <a:avLst/>
            </a:prstGeom>
            <a:noFill/>
            <a:ln cap="flat" cmpd="sng" w="38100">
              <a:solidFill>
                <a:srgbClr val="9966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91" name="Google Shape;291;p8"/>
          <p:cNvSpPr/>
          <p:nvPr/>
        </p:nvSpPr>
        <p:spPr>
          <a:xfrm>
            <a:off x="5181600" y="4038600"/>
            <a:ext cx="1600200" cy="6096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9A9AD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" name="Google Shape;292;p8"/>
          <p:cNvGrpSpPr/>
          <p:nvPr/>
        </p:nvGrpSpPr>
        <p:grpSpPr>
          <a:xfrm>
            <a:off x="2362200" y="3733800"/>
            <a:ext cx="7162800" cy="762000"/>
            <a:chOff x="1066800" y="3962400"/>
            <a:chExt cx="7162800" cy="762000"/>
          </a:xfrm>
        </p:grpSpPr>
        <p:sp>
          <p:nvSpPr>
            <p:cNvPr id="293" name="Google Shape;293;p8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fmla="val 43579" name="adj1"/>
                <a:gd fmla="val 70521" name="adj2"/>
                <a:gd fmla="val 16667" name="adj3"/>
              </a:avLst>
            </a:prstGeom>
            <a:solidFill>
              <a:schemeClr val="lt1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Action: flip top two</a:t>
              </a:r>
              <a:b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Cost: 2</a:t>
              </a: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fmla="val -40244" name="adj1"/>
                <a:gd fmla="val 72286" name="adj2"/>
                <a:gd fmla="val 16667" name="adj3"/>
              </a:avLst>
            </a:prstGeom>
            <a:solidFill>
              <a:schemeClr val="lt1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Action: flip all four</a:t>
              </a:r>
              <a:b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Cost: 4</a:t>
              </a:r>
              <a:endParaRPr/>
            </a:p>
          </p:txBody>
        </p:sp>
      </p:grpSp>
      <p:grpSp>
        <p:nvGrpSpPr>
          <p:cNvPr id="295" name="Google Shape;295;p8"/>
          <p:cNvGrpSpPr/>
          <p:nvPr/>
        </p:nvGrpSpPr>
        <p:grpSpPr>
          <a:xfrm>
            <a:off x="3733800" y="4495801"/>
            <a:ext cx="4572000" cy="393700"/>
            <a:chOff x="2438400" y="4724400"/>
            <a:chExt cx="4572000" cy="394447"/>
          </a:xfrm>
        </p:grpSpPr>
        <p:cxnSp>
          <p:nvCxnSpPr>
            <p:cNvPr id="296" name="Google Shape;296;p8"/>
            <p:cNvCxnSpPr/>
            <p:nvPr/>
          </p:nvCxnSpPr>
          <p:spPr>
            <a:xfrm flipH="1">
              <a:off x="2438400" y="4724400"/>
              <a:ext cx="1676400" cy="38172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297" name="Google Shape;297;p8"/>
            <p:cNvCxnSpPr/>
            <p:nvPr/>
          </p:nvCxnSpPr>
          <p:spPr>
            <a:xfrm>
              <a:off x="5334000" y="4724400"/>
              <a:ext cx="1676400" cy="38172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298" name="Google Shape;298;p8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grpSp>
        <p:nvGrpSpPr>
          <p:cNvPr id="299" name="Google Shape;299;p8"/>
          <p:cNvGrpSpPr/>
          <p:nvPr/>
        </p:nvGrpSpPr>
        <p:grpSpPr>
          <a:xfrm>
            <a:off x="2133600" y="5410200"/>
            <a:ext cx="2362200" cy="762000"/>
            <a:chOff x="838200" y="5638800"/>
            <a:chExt cx="2362200" cy="762000"/>
          </a:xfrm>
        </p:grpSpPr>
        <p:grpSp>
          <p:nvGrpSpPr>
            <p:cNvPr id="300" name="Google Shape;300;p8"/>
            <p:cNvGrpSpPr/>
            <p:nvPr/>
          </p:nvGrpSpPr>
          <p:grpSpPr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301" name="Google Shape;301;p8"/>
              <p:cNvGrpSpPr/>
              <p:nvPr/>
            </p:nvGrpSpPr>
            <p:grpSpPr>
              <a:xfrm flipH="1" rot="10800000">
                <a:off x="838200" y="6110288"/>
                <a:ext cx="1025525" cy="195262"/>
                <a:chOff x="914400" y="6032933"/>
                <a:chExt cx="1025525" cy="195262"/>
              </a:xfrm>
            </p:grpSpPr>
            <p:cxnSp>
              <p:nvCxnSpPr>
                <p:cNvPr id="302" name="Google Shape;302;p8"/>
                <p:cNvCxnSpPr/>
                <p:nvPr/>
              </p:nvCxnSpPr>
              <p:spPr>
                <a:xfrm flipH="1" rot="10800000">
                  <a:off x="1090613" y="6226608"/>
                  <a:ext cx="636587" cy="1587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CC66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03" name="Google Shape;303;p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CC99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04" name="Google Shape;304;p8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6633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305" name="Google Shape;305;p8"/>
              <p:cNvCxnSpPr/>
              <p:nvPr/>
            </p:nvCxnSpPr>
            <p:spPr>
              <a:xfrm flipH="1" rot="10800000">
                <a:off x="944563" y="6399213"/>
                <a:ext cx="812800" cy="1587"/>
              </a:xfrm>
              <a:prstGeom prst="straightConnector1">
                <a:avLst/>
              </a:prstGeom>
              <a:noFill/>
              <a:ln cap="flat" cmpd="sng" w="38100">
                <a:solidFill>
                  <a:srgbClr val="9966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306" name="Google Shape;306;p8"/>
              <p:cNvGrpSpPr/>
              <p:nvPr/>
            </p:nvGrpSpPr>
            <p:grpSpPr>
              <a:xfrm flipH="1" rot="10800000">
                <a:off x="2174875" y="6096000"/>
                <a:ext cx="1025525" cy="290513"/>
                <a:chOff x="2174875" y="6020233"/>
                <a:chExt cx="1025525" cy="290513"/>
              </a:xfrm>
            </p:grpSpPr>
            <p:grpSp>
              <p:nvGrpSpPr>
                <p:cNvPr id="307" name="Google Shape;307;p8"/>
                <p:cNvGrpSpPr/>
                <p:nvPr/>
              </p:nvGrpSpPr>
              <p:grpSpPr>
                <a:xfrm>
                  <a:off x="2174875" y="6020233"/>
                  <a:ext cx="1025525" cy="195263"/>
                  <a:chOff x="914255" y="6034087"/>
                  <a:chExt cx="1025525" cy="195263"/>
                </a:xfrm>
              </p:grpSpPr>
              <p:cxnSp>
                <p:nvCxnSpPr>
                  <p:cNvPr id="308" name="Google Shape;308;p8"/>
                  <p:cNvCxnSpPr/>
                  <p:nvPr/>
                </p:nvCxnSpPr>
                <p:spPr>
                  <a:xfrm flipH="1" rot="10800000">
                    <a:off x="1090468" y="6227762"/>
                    <a:ext cx="636587" cy="1588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rgbClr val="CC66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09" name="Google Shape;309;p8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rgbClr val="CC99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10" name="Google Shape;310;p8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rgbClr val="6633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cxnSp>
              <p:nvCxnSpPr>
                <p:cNvPr id="311" name="Google Shape;311;p8"/>
                <p:cNvCxnSpPr/>
                <p:nvPr/>
              </p:nvCxnSpPr>
              <p:spPr>
                <a:xfrm flipH="1" rot="10800000">
                  <a:off x="2281238" y="6309158"/>
                  <a:ext cx="812800" cy="1588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9966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312" name="Google Shape;312;p8"/>
            <p:cNvCxnSpPr/>
            <p:nvPr/>
          </p:nvCxnSpPr>
          <p:spPr>
            <a:xfrm flipH="1">
              <a:off x="1295400" y="5638800"/>
              <a:ext cx="53340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13" name="Google Shape;313;p8"/>
            <p:cNvCxnSpPr/>
            <p:nvPr/>
          </p:nvCxnSpPr>
          <p:spPr>
            <a:xfrm>
              <a:off x="2209800" y="5638800"/>
              <a:ext cx="53340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grpSp>
        <p:nvGrpSpPr>
          <p:cNvPr id="314" name="Google Shape;314;p8"/>
          <p:cNvGrpSpPr/>
          <p:nvPr/>
        </p:nvGrpSpPr>
        <p:grpSpPr>
          <a:xfrm>
            <a:off x="7391400" y="5410200"/>
            <a:ext cx="2438400" cy="762000"/>
            <a:chOff x="6096000" y="5638800"/>
            <a:chExt cx="2438400" cy="762000"/>
          </a:xfrm>
        </p:grpSpPr>
        <p:grpSp>
          <p:nvGrpSpPr>
            <p:cNvPr id="315" name="Google Shape;315;p8"/>
            <p:cNvGrpSpPr/>
            <p:nvPr/>
          </p:nvGrpSpPr>
          <p:grpSpPr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316" name="Google Shape;316;p8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633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7" name="Google Shape;317;p8"/>
              <p:cNvCxnSpPr/>
              <p:nvPr/>
            </p:nvCxnSpPr>
            <p:spPr>
              <a:xfrm>
                <a:off x="7756525" y="6110288"/>
                <a:ext cx="495300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CC9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8" name="Google Shape;318;p8"/>
              <p:cNvCxnSpPr/>
              <p:nvPr/>
            </p:nvCxnSpPr>
            <p:spPr>
              <a:xfrm>
                <a:off x="7685088" y="6207125"/>
                <a:ext cx="636587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CC66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9" name="Google Shape;319;p8"/>
              <p:cNvCxnSpPr/>
              <p:nvPr/>
            </p:nvCxnSpPr>
            <p:spPr>
              <a:xfrm flipH="1" rot="10800000">
                <a:off x="7615238" y="6302375"/>
                <a:ext cx="812800" cy="1588"/>
              </a:xfrm>
              <a:prstGeom prst="straightConnector1">
                <a:avLst/>
              </a:prstGeom>
              <a:noFill/>
              <a:ln cap="flat" cmpd="sng" w="38100">
                <a:solidFill>
                  <a:srgbClr val="9966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0" name="Google Shape;320;p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633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1" name="Google Shape;321;p8"/>
              <p:cNvCxnSpPr/>
              <p:nvPr/>
            </p:nvCxnSpPr>
            <p:spPr>
              <a:xfrm>
                <a:off x="6343650" y="6289675"/>
                <a:ext cx="495300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CC9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322" name="Google Shape;322;p8"/>
              <p:cNvGrpSpPr/>
              <p:nvPr/>
            </p:nvGrpSpPr>
            <p:grpSpPr>
              <a:xfrm flipH="1" rot="10800000">
                <a:off x="6202363" y="6096000"/>
                <a:ext cx="812800" cy="96838"/>
                <a:chOff x="6278563" y="6096144"/>
                <a:chExt cx="812800" cy="96838"/>
              </a:xfrm>
            </p:grpSpPr>
            <p:cxnSp>
              <p:nvCxnSpPr>
                <p:cNvPr id="323" name="Google Shape;323;p8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CC66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24" name="Google Shape;324;p8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9966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325" name="Google Shape;325;p8"/>
            <p:cNvCxnSpPr/>
            <p:nvPr/>
          </p:nvCxnSpPr>
          <p:spPr>
            <a:xfrm flipH="1">
              <a:off x="6629400" y="5638800"/>
              <a:ext cx="53340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26" name="Google Shape;326;p8"/>
            <p:cNvCxnSpPr/>
            <p:nvPr/>
          </p:nvCxnSpPr>
          <p:spPr>
            <a:xfrm>
              <a:off x="7543800" y="5638800"/>
              <a:ext cx="53340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327" name="Google Shape;327;p8"/>
          <p:cNvSpPr/>
          <p:nvPr/>
        </p:nvSpPr>
        <p:spPr>
          <a:xfrm>
            <a:off x="7772400" y="3810000"/>
            <a:ext cx="2286000" cy="990600"/>
          </a:xfrm>
          <a:prstGeom prst="wedgeRoundRectCallout">
            <a:avLst>
              <a:gd fmla="val 23278" name="adj1"/>
              <a:gd fmla="val 142845" name="adj2"/>
              <a:gd fmla="val 16667" name="adj3"/>
            </a:avLst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Path to reach goal: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Flip four, flip three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cost: 7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9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One Queue</a:t>
            </a:r>
            <a:endParaRPr/>
          </a:p>
        </p:txBody>
      </p:sp>
      <p:sp>
        <p:nvSpPr>
          <p:cNvPr id="334" name="Google Shape;334;p9"/>
          <p:cNvSpPr txBox="1"/>
          <p:nvPr>
            <p:ph idx="1" type="body"/>
          </p:nvPr>
        </p:nvSpPr>
        <p:spPr>
          <a:xfrm>
            <a:off x="381000" y="1443036"/>
            <a:ext cx="58420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2" lvl="0" marL="342882" rtl="0" algn="l"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All these search algorithms are the same except for fringe strategies</a:t>
            </a:r>
            <a:endParaRPr/>
          </a:p>
          <a:p>
            <a:pPr indent="-285736" lvl="1" marL="742913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Conceptually, all fringes are priority queues (i.e. collections of nodes with attached priorities)</a:t>
            </a:r>
            <a:endParaRPr/>
          </a:p>
          <a:p>
            <a:pPr indent="-285736" lvl="1" marL="742913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Practically, for DFS and BFS, you can avoid the log(n) overhead from an actual priority queue, by using stacks and queues</a:t>
            </a:r>
            <a:endParaRPr/>
          </a:p>
          <a:p>
            <a:pPr indent="-285736" lvl="1" marL="742913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Can even code one implementation that takes a variable queuing object</a:t>
            </a:r>
            <a:endParaRPr/>
          </a:p>
        </p:txBody>
      </p:sp>
      <p:pic>
        <p:nvPicPr>
          <p:cNvPr id="335" name="Google Shape;33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7900" y="1296458"/>
            <a:ext cx="5753099" cy="4474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2004-08-27T04:16:05Z</dcterms:created>
  <dc:creator>Preferred Customer</dc:creator>
</cp:coreProperties>
</file>